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2" r:id="rId1"/>
  </p:sldMasterIdLst>
  <p:notesMasterIdLst>
    <p:notesMasterId r:id="rId13"/>
  </p:notesMasterIdLst>
  <p:sldIdLst>
    <p:sldId id="256" r:id="rId2"/>
    <p:sldId id="287" r:id="rId3"/>
    <p:sldId id="288" r:id="rId4"/>
    <p:sldId id="284" r:id="rId5"/>
    <p:sldId id="285" r:id="rId6"/>
    <p:sldId id="286" r:id="rId7"/>
    <p:sldId id="271" r:id="rId8"/>
    <p:sldId id="272" r:id="rId9"/>
    <p:sldId id="273" r:id="rId10"/>
    <p:sldId id="274" r:id="rId11"/>
    <p:sldId id="269" r:id="rId1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2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C2855B6-C694-41DD-AD8C-99168D8C052A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FE335E5-0E6F-4FD8-AA2E-D519987EE5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6513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E335E5-0E6F-4FD8-AA2E-D519987EE50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436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5C1B4B09-2E30-4C54-B1A0-12A4EF88468B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42DED395-70DA-496E-AA42-8421A22DB7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349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B4B09-2E30-4C54-B1A0-12A4EF88468B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ED395-70DA-496E-AA42-8421A22DB7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059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B4B09-2E30-4C54-B1A0-12A4EF88468B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ED395-70DA-496E-AA42-8421A22DB7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3491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B4B09-2E30-4C54-B1A0-12A4EF88468B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ED395-70DA-496E-AA42-8421A22DB7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3062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B4B09-2E30-4C54-B1A0-12A4EF88468B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ED395-70DA-496E-AA42-8421A22DB7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6810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B4B09-2E30-4C54-B1A0-12A4EF88468B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ED395-70DA-496E-AA42-8421A22DB7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9913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B4B09-2E30-4C54-B1A0-12A4EF88468B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ED395-70DA-496E-AA42-8421A22DB7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644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B4B09-2E30-4C54-B1A0-12A4EF88468B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ED395-70DA-496E-AA42-8421A22DB7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2655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B4B09-2E30-4C54-B1A0-12A4EF88468B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ED395-70DA-496E-AA42-8421A22DB7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041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B4B09-2E30-4C54-B1A0-12A4EF88468B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ED395-70DA-496E-AA42-8421A22DB7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4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B4B09-2E30-4C54-B1A0-12A4EF88468B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ED395-70DA-496E-AA42-8421A22DB7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930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B4B09-2E30-4C54-B1A0-12A4EF88468B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ED395-70DA-496E-AA42-8421A22DB7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058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B4B09-2E30-4C54-B1A0-12A4EF88468B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ED395-70DA-496E-AA42-8421A22DB7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949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B4B09-2E30-4C54-B1A0-12A4EF88468B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ED395-70DA-496E-AA42-8421A22DB7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795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B4B09-2E30-4C54-B1A0-12A4EF88468B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ED395-70DA-496E-AA42-8421A22DB7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48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B4B09-2E30-4C54-B1A0-12A4EF88468B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ED395-70DA-496E-AA42-8421A22DB7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951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B4B09-2E30-4C54-B1A0-12A4EF88468B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ED395-70DA-496E-AA42-8421A22DB7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993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5C1B4B09-2E30-4C54-B1A0-12A4EF88468B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42DED395-70DA-496E-AA42-8421A22DB7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378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  <p:sldLayoutId id="2147483754" r:id="rId12"/>
    <p:sldLayoutId id="2147483755" r:id="rId13"/>
    <p:sldLayoutId id="2147483756" r:id="rId14"/>
    <p:sldLayoutId id="2147483757" r:id="rId15"/>
    <p:sldLayoutId id="2147483758" r:id="rId16"/>
    <p:sldLayoutId id="21474837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mailto:dczuprynski@op.p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shd.org.pl/iop-interwencyjny-osrodek-preadopcyjny-tusietuli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mailto:fundacja@shd.org.pl" TargetMode="Externa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6717" y="472657"/>
            <a:ext cx="8871283" cy="2013869"/>
          </a:xfr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/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</a:rPr>
              <a:t>Children’s Holiday Smile 2021</a:t>
            </a:r>
            <a:r>
              <a:rPr lang="pl-PL" sz="4400" b="1" dirty="0" smtClean="0">
                <a:solidFill>
                  <a:schemeClr val="bg1"/>
                </a:solidFill>
              </a:rPr>
              <a:t/>
            </a:r>
            <a:br>
              <a:rPr lang="pl-PL" sz="4400" b="1" dirty="0" smtClean="0">
                <a:solidFill>
                  <a:schemeClr val="bg1"/>
                </a:solidFill>
              </a:rPr>
            </a:br>
            <a:r>
              <a:rPr lang="pl-PL" sz="4000" b="1" dirty="0" smtClean="0">
                <a:solidFill>
                  <a:srgbClr val="FFFF00"/>
                </a:solidFill>
              </a:rPr>
              <a:t>Świąteczny Uśmiech Dziecka 2021</a:t>
            </a:r>
            <a:endParaRPr lang="en-US" sz="4000" b="1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195595"/>
            <a:ext cx="9144000" cy="165576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r>
              <a:rPr lang="pl-PL" dirty="0" smtClean="0">
                <a:solidFill>
                  <a:schemeClr val="bg1"/>
                </a:solidFill>
              </a:rPr>
              <a:t>Selected hospices</a:t>
            </a:r>
          </a:p>
          <a:p>
            <a:r>
              <a:rPr lang="pl-PL" dirty="0" smtClean="0">
                <a:solidFill>
                  <a:schemeClr val="bg1"/>
                </a:solidFill>
              </a:rPr>
              <a:t>Wybrane hospicja</a:t>
            </a:r>
            <a:endParaRPr lang="en-US" dirty="0" smtClean="0">
              <a:solidFill>
                <a:srgbClr val="FFFF00"/>
              </a:solidFill>
            </a:endParaRPr>
          </a:p>
          <a:p>
            <a:r>
              <a:rPr lang="en-US" dirty="0" smtClean="0"/>
              <a:t>	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Polish &amp; Slavic Federal Credit Union	</a:t>
            </a:r>
            <a:r>
              <a:rPr lang="en-US" b="1" dirty="0" smtClean="0">
                <a:solidFill>
                  <a:schemeClr val="bg1"/>
                </a:solidFill>
              </a:rPr>
              <a:t>	</a:t>
            </a:r>
            <a:r>
              <a:rPr lang="en-US" dirty="0" smtClean="0">
                <a:solidFill>
                  <a:schemeClr val="bg1"/>
                </a:solidFill>
              </a:rPr>
              <a:t>	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8986" y="5095536"/>
            <a:ext cx="2000250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5055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118781" y="965430"/>
            <a:ext cx="8761413" cy="706964"/>
          </a:xfrm>
        </p:spPr>
        <p:txBody>
          <a:bodyPr/>
          <a:lstStyle/>
          <a:p>
            <a:r>
              <a:rPr lang="en-US" sz="1800" b="1" dirty="0" err="1" smtClean="0"/>
              <a:t>Salwatoria</a:t>
            </a:r>
            <a:r>
              <a:rPr lang="pl-PL" sz="1800" b="1" dirty="0" smtClean="0"/>
              <a:t>ńskie Stowarzyszenie Hospicyjne, </a:t>
            </a:r>
            <a:br>
              <a:rPr lang="pl-PL" sz="1800" b="1" dirty="0" smtClean="0"/>
            </a:br>
            <a:r>
              <a:rPr lang="pl-PL" sz="1800" b="1" dirty="0" smtClean="0"/>
              <a:t>Hospicjum, im. Jana Pawła II w Bielsku Białej</a:t>
            </a:r>
            <a:endParaRPr lang="en-US" sz="1800" b="1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pl-PL" b="1" dirty="0" smtClean="0"/>
              <a:t>Kontakt: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1600" b="1" dirty="0" smtClean="0"/>
              <a:t>Salwatoriańskie </a:t>
            </a:r>
            <a:r>
              <a:rPr lang="pl-PL" sz="1600" b="1" dirty="0"/>
              <a:t>Stowarzyszenie Hospicyjne</a:t>
            </a:r>
            <a:r>
              <a:rPr lang="pl-PL" sz="1600" dirty="0"/>
              <a:t/>
            </a:r>
            <a:br>
              <a:rPr lang="pl-PL" sz="1600" dirty="0"/>
            </a:br>
            <a:r>
              <a:rPr lang="pl-PL" sz="1600" dirty="0"/>
              <a:t>ul. Zdrojowa 10</a:t>
            </a:r>
            <a:br>
              <a:rPr lang="pl-PL" sz="1600" dirty="0"/>
            </a:br>
            <a:r>
              <a:rPr lang="pl-PL" sz="1600" dirty="0"/>
              <a:t>43-300 Bielsko-Biała</a:t>
            </a:r>
            <a:br>
              <a:rPr lang="pl-PL" sz="1600" dirty="0"/>
            </a:br>
            <a:r>
              <a:rPr lang="pl-PL" sz="1600" dirty="0"/>
              <a:t>tel. 33 821 11 53</a:t>
            </a:r>
          </a:p>
          <a:p>
            <a:pPr marL="0" indent="0" algn="ctr">
              <a:buNone/>
            </a:pPr>
            <a:r>
              <a:rPr lang="pl-PL" sz="1600" b="1" dirty="0"/>
              <a:t>Napisz do nas:</a:t>
            </a:r>
            <a:r>
              <a:rPr lang="pl-PL" sz="1600" dirty="0"/>
              <a:t/>
            </a:r>
            <a:br>
              <a:rPr lang="pl-PL" sz="1600" dirty="0"/>
            </a:br>
            <a:r>
              <a:rPr lang="pl-PL" sz="1600" dirty="0"/>
              <a:t>stowarzyszeniehospicyjne@wp.pl</a:t>
            </a:r>
            <a:br>
              <a:rPr lang="pl-PL" sz="1600" dirty="0"/>
            </a:br>
            <a:r>
              <a:rPr lang="pl-PL" sz="1600" dirty="0"/>
              <a:t>Grażyna Chorąży: chorazyg@onet.eu</a:t>
            </a:r>
            <a:br>
              <a:rPr lang="pl-PL" sz="1600" dirty="0"/>
            </a:br>
            <a:r>
              <a:rPr lang="pl-PL" sz="1600" dirty="0"/>
              <a:t>ks. Piotr Schora: schorap@sds.po</a:t>
            </a:r>
          </a:p>
          <a:p>
            <a:pPr marL="0" indent="0" algn="ctr">
              <a:buNone/>
            </a:pPr>
            <a:r>
              <a:rPr lang="pl-PL" sz="1600" b="1" dirty="0"/>
              <a:t>https://hospicjumbielsko.pl/</a:t>
            </a:r>
            <a:endParaRPr lang="pl-PL" sz="1600" b="1" dirty="0" smtClean="0"/>
          </a:p>
          <a:p>
            <a:endParaRPr lang="en-US" sz="16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pl-PL" b="1" dirty="0"/>
              <a:t>Zarząd:</a:t>
            </a:r>
            <a:endParaRPr lang="en-US" b="1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dirty="0"/>
              <a:t/>
            </a:r>
            <a:br>
              <a:rPr lang="pl-PL" dirty="0"/>
            </a:br>
            <a:r>
              <a:rPr lang="pl-PL" sz="1600" b="1" dirty="0"/>
              <a:t>Prezes</a:t>
            </a:r>
            <a:r>
              <a:rPr lang="pl-PL" sz="1600" dirty="0"/>
              <a:t> – Grażyna Chorąży</a:t>
            </a:r>
            <a:br>
              <a:rPr lang="pl-PL" sz="1600" dirty="0"/>
            </a:br>
            <a:r>
              <a:rPr lang="pl-PL" sz="1600" b="1" dirty="0"/>
              <a:t>Wiceprezes</a:t>
            </a:r>
            <a:r>
              <a:rPr lang="pl-PL" sz="1600" dirty="0"/>
              <a:t> – Teresa Bożek</a:t>
            </a:r>
            <a:br>
              <a:rPr lang="pl-PL" sz="1600" dirty="0"/>
            </a:br>
            <a:r>
              <a:rPr lang="pl-PL" sz="1600" b="1" dirty="0"/>
              <a:t>Wiceprezes</a:t>
            </a:r>
            <a:r>
              <a:rPr lang="pl-PL" sz="1600" dirty="0"/>
              <a:t> – Mieczysław Kucz</a:t>
            </a:r>
            <a:br>
              <a:rPr lang="pl-PL" sz="1600" dirty="0"/>
            </a:br>
            <a:r>
              <a:rPr lang="pl-PL" sz="1600" b="1" dirty="0"/>
              <a:t>Skarbnik</a:t>
            </a:r>
            <a:r>
              <a:rPr lang="pl-PL" sz="1600" dirty="0"/>
              <a:t> – Janina Dyrda</a:t>
            </a:r>
            <a:br>
              <a:rPr lang="pl-PL" sz="1600" dirty="0"/>
            </a:br>
            <a:endParaRPr lang="en-US" sz="1600" dirty="0"/>
          </a:p>
        </p:txBody>
      </p:sp>
      <p:pic>
        <p:nvPicPr>
          <p:cNvPr id="4" name="Picture 2" descr="http://hospicjumbielsko.pl/wp-content/uploads/2016/09/LOGOsshS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671" y="532331"/>
            <a:ext cx="1195504" cy="1255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4692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Created by E. Kotulska, </a:t>
            </a:r>
            <a:r>
              <a:rPr lang="pl-PL" dirty="0" smtClean="0">
                <a:solidFill>
                  <a:schemeClr val="bg1">
                    <a:lumMod val="75000"/>
                  </a:schemeClr>
                </a:solidFill>
              </a:rPr>
              <a:t>October 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202</a:t>
            </a:r>
            <a:r>
              <a:rPr lang="pl-PL" dirty="0" smtClean="0">
                <a:solidFill>
                  <a:schemeClr val="bg1">
                    <a:lumMod val="75000"/>
                  </a:schemeClr>
                </a:solidFill>
              </a:rPr>
              <a:t>1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9192" y="2553730"/>
            <a:ext cx="3617159" cy="1515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7923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1800" b="1" dirty="0" err="1" smtClean="0"/>
              <a:t>Hospicjum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Opatrzno</a:t>
            </a:r>
            <a:r>
              <a:rPr lang="pl-PL" sz="1800" b="1" dirty="0" smtClean="0"/>
              <a:t>ści Bożej Księża Orioniści w Wołominie</a:t>
            </a:r>
            <a:r>
              <a:rPr lang="en-US" sz="1800" b="1" dirty="0" smtClean="0"/>
              <a:t/>
            </a:r>
            <a:br>
              <a:rPr lang="en-US" sz="1800" b="1" dirty="0" smtClean="0"/>
            </a:br>
            <a:r>
              <a:rPr lang="en-US" sz="1800" b="1" dirty="0" err="1" smtClean="0">
                <a:solidFill>
                  <a:schemeClr val="accent1"/>
                </a:solidFill>
              </a:rPr>
              <a:t>Hospicjum</a:t>
            </a:r>
            <a:r>
              <a:rPr lang="en-US" sz="1800" b="1" dirty="0" smtClean="0">
                <a:solidFill>
                  <a:schemeClr val="accent1"/>
                </a:solidFill>
              </a:rPr>
              <a:t> </a:t>
            </a:r>
            <a:r>
              <a:rPr lang="en-US" sz="1800" b="1" dirty="0" err="1" smtClean="0">
                <a:solidFill>
                  <a:schemeClr val="accent1"/>
                </a:solidFill>
              </a:rPr>
              <a:t>Rekomendowane</a:t>
            </a:r>
            <a:r>
              <a:rPr lang="en-US" sz="1800" b="1" dirty="0" smtClean="0">
                <a:solidFill>
                  <a:schemeClr val="accent1"/>
                </a:solidFill>
              </a:rPr>
              <a:t> </a:t>
            </a:r>
            <a:r>
              <a:rPr lang="en-US" sz="1800" b="1" dirty="0" err="1" smtClean="0">
                <a:solidFill>
                  <a:schemeClr val="accent1"/>
                </a:solidFill>
              </a:rPr>
              <a:t>przez</a:t>
            </a:r>
            <a:r>
              <a:rPr lang="en-US" sz="1800" b="1" dirty="0" smtClean="0">
                <a:solidFill>
                  <a:schemeClr val="accent1"/>
                </a:solidFill>
              </a:rPr>
              <a:t> </a:t>
            </a:r>
            <a:r>
              <a:rPr lang="en-US" sz="1800" b="1" dirty="0" err="1" smtClean="0">
                <a:solidFill>
                  <a:schemeClr val="accent1"/>
                </a:solidFill>
              </a:rPr>
              <a:t>Pani</a:t>
            </a:r>
            <a:r>
              <a:rPr lang="pl-PL" sz="1800" b="1" dirty="0" smtClean="0">
                <a:solidFill>
                  <a:schemeClr val="accent1"/>
                </a:solidFill>
              </a:rPr>
              <a:t>ą Prezydentową</a:t>
            </a:r>
            <a:endParaRPr lang="en-US" sz="18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pl-PL" sz="3200" i="1" dirty="0" smtClean="0"/>
              <a:t>Radość</a:t>
            </a:r>
            <a:r>
              <a:rPr lang="pl-PL" sz="3200" i="1" dirty="0"/>
              <a:t>... mimo nieuleczalnej choroby.</a:t>
            </a:r>
            <a:endParaRPr lang="pl-PL" sz="3200" dirty="0"/>
          </a:p>
          <a:p>
            <a:pPr marL="0" indent="0">
              <a:buNone/>
            </a:pPr>
            <a:r>
              <a:rPr lang="pl-PL" sz="3200" i="1" dirty="0"/>
              <a:t>Marzenia... mimo wydanego przez lekarzy wyroku.</a:t>
            </a:r>
            <a:br>
              <a:rPr lang="pl-PL" sz="3200" i="1" dirty="0"/>
            </a:br>
            <a:r>
              <a:rPr lang="pl-PL" sz="3200" i="1" dirty="0"/>
              <a:t>Życie bez bólu w otoczeniu najbliższych ....</a:t>
            </a:r>
            <a:br>
              <a:rPr lang="pl-PL" sz="3200" i="1" dirty="0"/>
            </a:br>
            <a:r>
              <a:rPr lang="pl-PL" sz="3200" i="1" dirty="0"/>
              <a:t>Do końca.</a:t>
            </a:r>
            <a:endParaRPr lang="pl-PL" sz="3200" dirty="0"/>
          </a:p>
          <a:p>
            <a:r>
              <a:rPr lang="pl-PL" sz="3600" dirty="0"/>
              <a:t>To wszystko stara się zapewnić Hospicjum Opatrzności Bożej Księży Orionistów w Wołominie, które 18 marca 1995 roku, rozpoczęło swoją posługę w zakresie łagodzenia dolegliwości i zaspokojenia potrzeb nieuleczalnie chorych w terminalnej fazie choroby nowotworowej, bez względu na wyznanie i system wartości. Hospicjum (z łac. hospitium) to tyle, co gościnność, gość, przyjęcie kogoś, zwłaszcza podróżnego, pod swój dach. Dlatego mianem hospicjum określono w dawnych wiekach miejsce schronienia, bezpieczny azyl dla podróżnych. Z biegiem czasu nazwa ta przylgnęła do domów opieki, schronisk, szpitali stąd też wspólne dla jęzków europejskich słowo hospital.</a:t>
            </a:r>
          </a:p>
          <a:p>
            <a:r>
              <a:rPr lang="pl-PL" sz="3600" dirty="0"/>
              <a:t>Dzisiaj nazwa hospicjum zarezerwowana jest dla domów opieki o szczególnym charakterze. W hospicjum schronienie i pomoc medyczną znajdują osoby dotknięte nieuleczalnymi chorobami, zwłaszcza chorobami nowotworowymi.</a:t>
            </a:r>
          </a:p>
          <a:p>
            <a:r>
              <a:rPr lang="pl-PL" sz="3600" dirty="0"/>
              <a:t>Do Hospicjum Opatrzności Bożej Księży Orionistów przyjmowani są chorzy z chorobą nowotworową, z objawami niemożliwymi do złagodzenia w warunkach domowych. Pomagamy chorym, którzy nie mogą dłużej przebywać w oddziałach szpitalnych, w domach rodzinnych lub domach opieki ze względu na towarzyszące chorobie objawy. Wspieramy także rodziny, które ze względu na trudne sytuacje życiowe potrzebują pomocy w opiece nad bliskimi na czas przejściowy.</a:t>
            </a:r>
          </a:p>
          <a:p>
            <a:r>
              <a:rPr lang="pl-PL" sz="3600" dirty="0"/>
              <a:t>Hospicjum to inaczej dom gościny, dom, w którym chory znajduje ciepło, akceptację i miłość.Jest to miejsce, w którym będzie mógł dojrzewać do przejścia w ramiona Ojca. Celem naszej działalności jest opieka paliatywna tzn. aktywna, całościowa opieka dążąca do zaspokajania wszystkich podstawowych potrzeb chorego w ostatniej fazie choroby nowotworowej oraz potrzeb jego rodziny, zarówno podczas choroby jak i żałoby. Opieka paliatywna to nade wszystko próba zrozumienia tego, co chory przeżywa, bycie przy nim, niesienie ukojenia w jego samotności, lęku i rozgoryczeniu, nie unikanie trudnych tematów. Podkreśla ona wartość życia ludzkiego, godność osoby ludzkiej, oferuje system wsparcia i pozwala choremu na prowadzenie aktywnego i twórczego życia, aż do końca</a:t>
            </a:r>
            <a:r>
              <a:rPr lang="pl-PL" sz="3600" dirty="0" smtClean="0"/>
              <a:t>.</a:t>
            </a:r>
          </a:p>
          <a:p>
            <a:r>
              <a:rPr lang="pl-PL" sz="3600" dirty="0"/>
              <a:t>Hospicjum funkcjonuje na podstawie kontraktu z Narodowym Funduszem Zdrowia. Dodatkowo dofinansowywane jest przez Urząd Gminy i Starostwo Powiatowe w Wołominie oraz Urząd Miasta Stołecznego Warszawy. W opiece hospicyjno - paliatywnej pacjent nie ponosi żadnych kosztów świadczeń zdrowotnych.</a:t>
            </a:r>
          </a:p>
          <a:p>
            <a:endParaRPr lang="pl-PL" sz="3600" dirty="0"/>
          </a:p>
          <a:p>
            <a:endParaRPr lang="en-US" sz="3600" dirty="0"/>
          </a:p>
        </p:txBody>
      </p:sp>
      <p:pic>
        <p:nvPicPr>
          <p:cNvPr id="5" name="Picture 2" descr="0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238" y="941490"/>
            <a:ext cx="2498573" cy="650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1017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sz="1800" b="1" dirty="0" smtClean="0"/>
              <a:t>Hospicjum Opatrzności Bożej Księża Orioniści w Wołominie</a:t>
            </a:r>
            <a:endParaRPr lang="en-US" sz="1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sz="900" dirty="0"/>
              <a:t>Nasze Hospicjum liczy na zrozumienie i szczodrość darczyńców indywidualnych oraz instytucjonalnych. Występuje o pomoc do władz samorządowych, instytucji i fundacji. Nasi podopieczni są objęci opieką wykwalifikowanego personelu, w którego skład wchodzą lekarze różnych specjalności, pielęgniarki, fizjoterapeuta, opiekunki, kapelan, psycholog, pracownik socjalny oraz pracownicy niemedyczni i wolontariusze.</a:t>
            </a:r>
          </a:p>
          <a:p>
            <a:r>
              <a:rPr lang="pl-PL" sz="900" dirty="0"/>
              <a:t>W opiece hospicyjnej ważną rolę odgrywa wolontariat. Być wolontariuszem to chcieć czynić dla kogoś obcego to dobro, które z naturalnego odruchu serca czyniłoby się dla każdej osoby bliskiej. Wolontariusze to ludzie, którzy zamykają oczy na strach, uczą jak żyć na ziemi, przezwyciężyć ból, odwracać głowę w kierunku słońca, by karmić się jego promieniami.</a:t>
            </a:r>
          </a:p>
          <a:p>
            <a:r>
              <a:rPr lang="pl-PL" sz="900" dirty="0"/>
              <a:t>Otwierając Hospicjum Opatrzności Bożej Księża Orioniści kierowali się przede wszystkim charyzmatem swojego założyciela, św. Alojzego Orione, który m.in. pisał: "</a:t>
            </a:r>
            <a:r>
              <a:rPr lang="pl-PL" sz="900" i="1" dirty="0"/>
              <a:t>W imię Opatrzności Bożej - nie bacząc na wiek, narodowość czy religię - otworzyłem swe ramiona i serce zarówno zdrowym, jak i chorym; wszystkim, a zwłaszcza naszym braciom cierpiącym i opuszczonym pragnąłbym wraz z chlebem dla ciała dać boski balsam wiary. Tylekroć czułem Jezusa blisko siebie. Tyle razy widziałem Go w najbardziej opuszczonych i nieszczęśliwych</a:t>
            </a:r>
            <a:r>
              <a:rPr lang="pl-PL" sz="900" dirty="0"/>
              <a:t>" (list z dnia 24.06.1937r.)</a:t>
            </a:r>
          </a:p>
          <a:p>
            <a:pPr marL="0" indent="0" algn="ctr">
              <a:buNone/>
            </a:pPr>
            <a:r>
              <a:rPr lang="pl-PL" b="1" dirty="0" smtClean="0">
                <a:solidFill>
                  <a:srgbClr val="92D050"/>
                </a:solidFill>
              </a:rPr>
              <a:t>Kontakt</a:t>
            </a:r>
          </a:p>
          <a:p>
            <a:pPr marL="0" indent="0" algn="ctr">
              <a:buNone/>
            </a:pPr>
            <a:r>
              <a:rPr lang="pl-PL" dirty="0"/>
              <a:t>ul. Piłsudskiego 44, 05-200 </a:t>
            </a:r>
            <a:r>
              <a:rPr lang="pl-PL" dirty="0" smtClean="0"/>
              <a:t>Wołomin</a:t>
            </a:r>
          </a:p>
          <a:p>
            <a:pPr marL="0" indent="0" algn="ctr">
              <a:buNone/>
            </a:pPr>
            <a:r>
              <a:rPr lang="pl-PL" b="1" i="1" dirty="0">
                <a:solidFill>
                  <a:srgbClr val="92D050"/>
                </a:solidFill>
              </a:rPr>
              <a:t>Dyrektor</a:t>
            </a:r>
            <a:r>
              <a:rPr lang="pl-PL" dirty="0"/>
              <a:t/>
            </a:r>
            <a:br>
              <a:rPr lang="pl-PL" dirty="0"/>
            </a:br>
            <a:r>
              <a:rPr lang="pl-PL" b="1" dirty="0"/>
              <a:t>Ks. dr Dariusz Czupryński </a:t>
            </a:r>
            <a:r>
              <a:rPr lang="pl-PL" b="1" dirty="0" smtClean="0"/>
              <a:t>FDP</a:t>
            </a:r>
            <a:r>
              <a:rPr lang="en-US" b="1" dirty="0" smtClean="0"/>
              <a:t>, 606-435-624</a:t>
            </a:r>
            <a:r>
              <a:rPr lang="pl-PL" dirty="0"/>
              <a:t/>
            </a:r>
            <a:br>
              <a:rPr lang="pl-PL" dirty="0"/>
            </a:br>
            <a:r>
              <a:rPr lang="pl-PL" dirty="0"/>
              <a:t>e-mail: </a:t>
            </a:r>
            <a:r>
              <a:rPr lang="pl-PL" u="sng" dirty="0">
                <a:hlinkClick r:id="rId2"/>
              </a:rPr>
              <a:t>dczuprynski@op.pl</a:t>
            </a:r>
            <a:r>
              <a:rPr lang="pl-PL" b="1" dirty="0"/>
              <a:t/>
            </a:r>
            <a:br>
              <a:rPr lang="pl-PL" b="1" dirty="0"/>
            </a:br>
            <a:r>
              <a:rPr lang="pl-PL" b="1" dirty="0"/>
              <a:t>tel. 22 787-26-66 wew. 23, </a:t>
            </a:r>
            <a:r>
              <a:rPr lang="pl-PL" b="1" dirty="0" smtClean="0"/>
              <a:t>26</a:t>
            </a:r>
            <a:endParaRPr lang="en-US" b="1" dirty="0" smtClean="0"/>
          </a:p>
          <a:p>
            <a:pPr marL="0" indent="0" algn="ctr">
              <a:buNone/>
            </a:pPr>
            <a:endParaRPr lang="en-US" b="1" dirty="0">
              <a:solidFill>
                <a:srgbClr val="92D050"/>
              </a:solidFill>
            </a:endParaRPr>
          </a:p>
        </p:txBody>
      </p:sp>
      <p:pic>
        <p:nvPicPr>
          <p:cNvPr id="4" name="Picture 2" descr="00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709" y="962942"/>
            <a:ext cx="2416194" cy="629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754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1800" b="1" dirty="0" smtClean="0">
                <a:latin typeface="+mn-lt"/>
              </a:rPr>
              <a:t>Fundacja Śląskie Hospicjum dla Dzieci Świetlikowo </a:t>
            </a:r>
            <a:br>
              <a:rPr lang="pl-PL" sz="1800" b="1" dirty="0" smtClean="0">
                <a:latin typeface="+mn-lt"/>
              </a:rPr>
            </a:br>
            <a:r>
              <a:rPr lang="pl-PL" sz="1200" dirty="0" smtClean="0">
                <a:latin typeface="+mn-lt"/>
              </a:rPr>
              <a:t>(środki zbierane były w 2018 r. Hospicjum zwróciło się z prośbą o ponowną zbiórkę w 2021 r.)</a:t>
            </a:r>
            <a:endParaRPr lang="en-US" sz="1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From:</a:t>
            </a:r>
            <a:r>
              <a:rPr lang="en-US" altLang="en-US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altLang="en-US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Natasza</a:t>
            </a:r>
            <a:r>
              <a:rPr lang="en-US" altLang="en-US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Godlewska</a:t>
            </a:r>
            <a:r>
              <a:rPr lang="en-US" altLang="en-US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&lt;n.godlewska@shd.org.pl&gt;</a:t>
            </a:r>
            <a:br>
              <a:rPr lang="en-US" altLang="en-US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Sent:</a:t>
            </a:r>
            <a:r>
              <a:rPr lang="en-US" altLang="en-US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Monday, August 23, 2021 4:37 AM</a:t>
            </a:r>
            <a:br>
              <a:rPr lang="en-US" altLang="en-US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To:</a:t>
            </a:r>
            <a:r>
              <a:rPr lang="en-US" altLang="en-US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Ewa Kotulska</a:t>
            </a:r>
            <a:br>
              <a:rPr lang="en-US" altLang="en-US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Subject:</a:t>
            </a:r>
            <a:r>
              <a:rPr lang="en-US" altLang="en-US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[EXTERNAL]</a:t>
            </a:r>
            <a:r>
              <a:rPr lang="en-US" altLang="en-US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Fundacja</a:t>
            </a:r>
            <a:r>
              <a:rPr lang="en-US" altLang="en-US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Śląskie</a:t>
            </a:r>
            <a:r>
              <a:rPr lang="en-US" altLang="en-US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Hospicjum</a:t>
            </a:r>
            <a:r>
              <a:rPr lang="en-US" altLang="en-US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dla</a:t>
            </a:r>
            <a:r>
              <a:rPr lang="en-US" altLang="en-US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Dzieci</a:t>
            </a:r>
            <a:r>
              <a:rPr lang="en-US" altLang="en-US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Świetlikowo</a:t>
            </a:r>
            <a:endParaRPr lang="en-US" altLang="en-US" sz="20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US" altLang="en-US" sz="1100" dirty="0">
              <a:solidFill>
                <a:schemeClr val="tx1"/>
              </a:solidFill>
            </a:endParaRP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US" altLang="en-US" sz="20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4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Szanowna</a:t>
            </a: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n-US" altLang="en-US" sz="14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Pani</a:t>
            </a: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Ewo</a:t>
            </a: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,</a:t>
            </a:r>
            <a:endParaRPr lang="en-US" altLang="en-US" sz="20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4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Miałam</a:t>
            </a: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przyjemność</a:t>
            </a: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poznać</a:t>
            </a: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Panią</a:t>
            </a: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mailowo</a:t>
            </a: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n-US" altLang="en-US" sz="1400" dirty="0">
                <a:solidFill>
                  <a:srgbClr val="000000"/>
                </a:solidFill>
                <a:latin typeface="Segoe UI Emoji" panose="020B0502040204020203" pitchFamily="34" charset="0"/>
                <a:cs typeface="Calibri" panose="020F0502020204030204" pitchFamily="34" charset="0"/>
              </a:rPr>
              <a:t>😊</a:t>
            </a: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 w 2018 </a:t>
            </a:r>
            <a:r>
              <a:rPr lang="en-US" altLang="en-US" sz="14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roku</a:t>
            </a: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podczas</a:t>
            </a: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przekazywania</a:t>
            </a: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darowizny</a:t>
            </a: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na</a:t>
            </a: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rzecz</a:t>
            </a: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naszej</a:t>
            </a: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Fundacji</a:t>
            </a: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Śląskie</a:t>
            </a: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Hospicjum</a:t>
            </a: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dla</a:t>
            </a: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Dzieci</a:t>
            </a: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Świetlikowo</a:t>
            </a: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altLang="en-US" sz="14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Byliśmy</a:t>
            </a: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ośrodkiem</a:t>
            </a: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rekomendowanym</a:t>
            </a: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przez</a:t>
            </a: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Panią</a:t>
            </a: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Prezydentową</a:t>
            </a: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Agatę</a:t>
            </a: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Kornhauser</a:t>
            </a: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- </a:t>
            </a:r>
            <a:r>
              <a:rPr lang="en-US" altLang="en-US" sz="14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Dudę</a:t>
            </a: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US" altLang="en-US" sz="20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Od </a:t>
            </a:r>
            <a:r>
              <a:rPr lang="en-US" altLang="en-US" sz="14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tego</a:t>
            </a: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czasu</a:t>
            </a: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wiele</a:t>
            </a: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się</a:t>
            </a: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u </a:t>
            </a:r>
            <a:r>
              <a:rPr lang="en-US" altLang="en-US" sz="14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nas</a:t>
            </a: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zmieniło</a:t>
            </a: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altLang="en-US" sz="14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mamy</a:t>
            </a: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pod </a:t>
            </a:r>
            <a:r>
              <a:rPr lang="en-US" altLang="en-US" sz="14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opieką</a:t>
            </a: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prawie</a:t>
            </a: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100 </a:t>
            </a:r>
            <a:r>
              <a:rPr lang="en-US" altLang="en-US" sz="14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rodzin</a:t>
            </a: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dzieci</a:t>
            </a: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nieuleczalnie</a:t>
            </a: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chorych</a:t>
            </a: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w </a:t>
            </a:r>
            <a:r>
              <a:rPr lang="en-US" altLang="en-US" sz="14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Hospicjum</a:t>
            </a: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Domowym</a:t>
            </a: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altLang="en-US" sz="14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Perinatalnym</a:t>
            </a: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Centrum </a:t>
            </a:r>
            <a:r>
              <a:rPr lang="en-US" altLang="en-US" sz="14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Opieki</a:t>
            </a: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Dziennej</a:t>
            </a: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na</a:t>
            </a: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którego</a:t>
            </a: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budowę</a:t>
            </a: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otrzymaliśmy</a:t>
            </a: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od </a:t>
            </a:r>
            <a:r>
              <a:rPr lang="en-US" altLang="en-US" sz="14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Państwa</a:t>
            </a: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wsparcie</a:t>
            </a: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n-US" altLang="en-US" sz="1400" dirty="0">
                <a:solidFill>
                  <a:srgbClr val="000000"/>
                </a:solidFill>
                <a:latin typeface="Segoe UI Emoji" panose="020B0502040204020203" pitchFamily="34" charset="0"/>
                <a:cs typeface="Calibri" panose="020F0502020204030204" pitchFamily="34" charset="0"/>
              </a:rPr>
              <a:t>😊</a:t>
            </a:r>
            <a:endParaRPr lang="en-US" altLang="en-US" sz="20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4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Przed</a:t>
            </a: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nami</a:t>
            </a: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kolejny</a:t>
            </a: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duży</a:t>
            </a: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projekt</a:t>
            </a: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altLang="en-US" sz="14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rozpoczynamy</a:t>
            </a: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budowę</a:t>
            </a: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Interwencyjnego</a:t>
            </a: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Ośrodka</a:t>
            </a: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Preadopcyjnego</a:t>
            </a: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altLang="en-US" sz="14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cudownego</a:t>
            </a: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altLang="en-US" sz="14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kameralnego</a:t>
            </a: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domu</a:t>
            </a: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dla</a:t>
            </a: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maleńkich</a:t>
            </a: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dzieci</a:t>
            </a: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porzuconych</a:t>
            </a: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przez</a:t>
            </a: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rodziców</a:t>
            </a: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altLang="en-US" sz="14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Będziemy</a:t>
            </a: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dla</a:t>
            </a: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nich</a:t>
            </a: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szukać</a:t>
            </a: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najlepszych</a:t>
            </a: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na</a:t>
            </a: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świecie</a:t>
            </a: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drugich</a:t>
            </a: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rodziców</a:t>
            </a: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– </a:t>
            </a:r>
            <a:r>
              <a:rPr lang="en-US" altLang="en-US" sz="14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zastępczych</a:t>
            </a: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adopcyjnych</a:t>
            </a: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US" altLang="en-US" sz="20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I </a:t>
            </a:r>
            <a:r>
              <a:rPr lang="en-US" altLang="en-US" sz="14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tu</a:t>
            </a: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moje</a:t>
            </a: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pytanie</a:t>
            </a: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– </a:t>
            </a:r>
            <a:r>
              <a:rPr lang="en-US" altLang="en-US" sz="14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czy</a:t>
            </a: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jest </a:t>
            </a:r>
            <a:r>
              <a:rPr lang="en-US" altLang="en-US" sz="14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szansa</a:t>
            </a: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zwrócić</a:t>
            </a: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się</a:t>
            </a: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do </a:t>
            </a:r>
            <a:r>
              <a:rPr lang="en-US" altLang="en-US" sz="14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Państwa</a:t>
            </a: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z </a:t>
            </a:r>
            <a:r>
              <a:rPr lang="en-US" altLang="en-US" sz="14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prośbą</a:t>
            </a: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o </a:t>
            </a:r>
            <a:r>
              <a:rPr lang="en-US" altLang="en-US" sz="14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ponowne</a:t>
            </a: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wsparcie</a:t>
            </a: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naszej</a:t>
            </a: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Fundacji</a:t>
            </a: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en-US" altLang="en-US" sz="20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4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Przesyłam</a:t>
            </a: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trochę</a:t>
            </a: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informacji</a:t>
            </a: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o </a:t>
            </a:r>
            <a:r>
              <a:rPr lang="en-US" altLang="en-US" sz="14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projekcie</a:t>
            </a:r>
            <a:endParaRPr lang="en-US" altLang="en-US" sz="20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400" u="sng" dirty="0">
                <a:solidFill>
                  <a:srgbClr val="0000FF"/>
                </a:solidFill>
                <a:latin typeface="Tahoma" panose="020B0604030504040204" pitchFamily="34" charset="0"/>
                <a:cs typeface="Tahoma" panose="020B0604030504040204" pitchFamily="34" charset="0"/>
                <a:hlinkClick r:id="rId2"/>
              </a:rPr>
              <a:t>https://www.shd.org.pl/iop-interwencyjny-osrodek-preadopcyjny-tusietuli/</a:t>
            </a:r>
            <a:endParaRPr lang="en-US" altLang="en-US" sz="20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 </a:t>
            </a:r>
            <a:endParaRPr lang="en-US" altLang="en-US" sz="20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z </a:t>
            </a:r>
            <a:r>
              <a:rPr lang="en-US" altLang="en-US" sz="14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wyrazami</a:t>
            </a: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szacunku</a:t>
            </a: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,</a:t>
            </a:r>
            <a:endParaRPr lang="en-US" altLang="en-US" sz="20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US" altLang="en-US" sz="20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Natasza</a:t>
            </a:r>
            <a:r>
              <a:rPr lang="en-US" altLang="en-US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Godlewska</a:t>
            </a:r>
            <a:endParaRPr lang="en-US" altLang="en-US" sz="20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US" altLang="en-US" sz="20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Prezes</a:t>
            </a:r>
            <a:r>
              <a:rPr lang="en-US" altLang="en-US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Zarządu</a:t>
            </a:r>
            <a:r>
              <a:rPr lang="en-US" altLang="en-US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Fundacji</a:t>
            </a:r>
            <a:endParaRPr lang="en-US" altLang="en-US" sz="20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Śląskie</a:t>
            </a:r>
            <a:r>
              <a:rPr lang="en-US" altLang="en-US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Hospicjum</a:t>
            </a:r>
            <a:r>
              <a:rPr lang="en-US" altLang="en-US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dla</a:t>
            </a:r>
            <a:r>
              <a:rPr lang="en-US" altLang="en-US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Dzieci</a:t>
            </a:r>
            <a:r>
              <a:rPr lang="en-US" altLang="en-US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Świetlikowo</a:t>
            </a:r>
            <a:endParaRPr lang="en-US" altLang="en-US" sz="20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/>
          </a:p>
        </p:txBody>
      </p:sp>
      <p:pic>
        <p:nvPicPr>
          <p:cNvPr id="4" name="Picture 6" descr="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601" y="761570"/>
            <a:ext cx="1171575" cy="771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-215443"/>
            <a:ext cx="248786" cy="43088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endParaRPr kumimoji="0" lang="en-US" altLang="en-US" sz="20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AutoShape 6" descr="data:image/png;base64,iVBORw0KGgoAAAANSUhEUgAAAkcAAAFdCAYAAAAJ5smXAAAAAXNSR0IArs4c6QAAIABJREFUeF7snQeYJUX19t/umydtBHbJOUtasuQcRZCMqKggShBF9K+YA4qYEBQBA6CgKKDkLEFyXJCc4y4sm2Yn3NS3+3t+1fcsZX+zgSjqbZ5lZu7trnDq1DnveU9VdZAkSaLO1ZFARwIdCXQk0JFARwIdCXQk4CQQdMBRRxM6EuhIoCOBjgQ6EuhIoCOB1yXQAUcdbehIoCOBjgQ6EuhIoCOBjgQ8CXTAUUcdOhLoSKAjgY4EOhLoSKAjgQ446uhARwIdCXQk0JFARwIdCXQkMLIEOsxRRzM6EuhIoCOBjgQ6EuhIoCOBDnPU0YGOBDoS6EigI4GOBDoS6Eigwxx1dKAjgY4EOhLoSKAjgY4EOhJYoAQ6abUFiqhzw/wk0Gq1FIah4jhWEARzf+cZ/ubfW72azaYrN5fLid8LhYIrkjr5fH4X99h9di9He/FvQc/6dVi9tVpN5XLZtSOfz/9L/5AFbeSi/Hn13WRm31v7/OcXVmZ+PfZ8vV5XqVQSf1NHFEUqFov/X5sXRn4LaofJhTqpg/qy8vX/9u+njW/1srJN13z9GKls6/OC7vOf9ccFWTLu1WpVlUrlX8bZlyft4l501cbI5khWLyjf7h1JJ62tlEMZ6JjVZe2hvdZOa5v1YUHlZ+VkR9/ZWPKz0Wi48R1J33jevrey5qf/b3XMO893JPBuSKADjt4NKf8P1OE7BjPYb6eBzDqetwK65uWk5jVM9AMHhVPi37Rp07Tooos6R2HOKusUsg7RAJEP0Mwh8tNAlYEZ/sbhLAhAZGXsOyn7LjsetPntBK8+iPSdddZh2t8GMP1738oUoZ/IF9Diy53ffbBqQIrPfACwMHX7YITfAQoGRvx++EDe5OIHCaYH9ozpgAFqX58M3KIzPpjjc9pPf7nsu5HAtf9cVl+t/KzuZoMa67uNX3bcsuM8PDysrq6uhRFr556OBN6zEuiAo/fs0PxnNCwbuWIoiah9o/1WekL5GGtzaOY8Fjby99s3koNbUNsW1oFn2+ODFnPExlYZOPFZAmvbSIBrYdpI/SZ3X/bGIvEZfaFOHzQsqOwFfW8OOQsUhoaG1N3dPRdAmDzsvreDtfLblgUGPvgxYEvfF5bds7LN8fOTy1jLkcC59YmfIwEzPjdAk227sa5ZQGX6Z+0eibHMghHqob0wnFw+yBoJsI00xqaH6I8BHWOkKI92WPn2vI25/d0BSQuaPZ3v38sS6ICj9/Lo/Ie0LRs50uy30zD6Di1rgBdGRBZpG8iyZxaW2TIHdcUVV+irX/2qzj//fC2//PIOaJiT9EGIOVLYhZFAIk4Gx2LPjpRqmj17tkaPHr3A7hkLYzcaC5V13gaMaDO/I5MFsVILrLyd2qQNOFAbJxsjv20zZ87U2LFj5zpr3+kuTD0Le89IYzov9mRh0ph+StCAhs9GmZ4jb0CJyYJ7kQMyzgIi5G/sk98vSwFn76cc6vTBCDrGfQ8++KC+/OUv66CDDtKHP/zhfxFTNr02UvmmF/agzxqNxAbPmTNHfX197nbTY5/tMnksjGwXdkw793Uk8O+QQAcc/Tuk/l9Upw8K7Hdje3zw8Ga7bM7OUlmUgzHG+FoUP7+y/faZk7T2+dH6vMowR//KK6/o05/+tL70pS9p4403nrvmo7+/X6NGjXKROuX5bTJQNa91LoODg+rp6XFVWz9xrpRhaTUDWPPrI+XbuqKsA/cdZDYd82bHZF7P4TjpjzFi5sDtb2RJf+jf2+U8qcNf1+ODwoGBAfX29s4FZMibsfJ1YmFlwLggZ2NRsmXML+1lOstPP63qA2v64H/HvYwpeuHrgIFfYyE/+9nPasMNN9SBBx7o2mfsFH03EENb51W+r6/z0o9soEMbuAzEjZQmXVhmd2Hl37mvI4F3WwIdcPRuS/y/sL6so5s1a5bGjBnjjPtIaYQ3KgIAyL777qvPfe5z2mGHHeYu9H6j5ZtjATC80TURFiXjlCxlcf/99+uYY47Rz372M6277rpznbAPunyA4MtpxowZOuOMM5zzPvLII92z80r/LEhefrnTp0/X+PHj3SMmH0ALKTccoe+0RmL8FlTXSN/7a35wztRhi7MNGGbBxBsduzfSLuoEiDE+p59+us4991xdddVVOumkk3TZZZc5WfjAdH5l+zJCzsaSGANH37Mg3U8xWrozu8Ypy0hZG7KA0kCztddnxrIM3cIAzmz58wOKPttI+5gDTz/9tA444AD97W9/05JLLukAHf2fPHmyAGpnnXWWlltuuX8B/G9k7Dr3diTwXpFABxy9V0biP7Qdt9xyi4466ihnIIkwAUNErMcdd5y23377/29dwhvtpjnRtddeWyeffLK22mqrN8w6kKL60Y9+pNdee00/+clP3FqYhXWOtPeUU07RH//4x7mR/Pvf/34HinA0ROznnHOOVlllFdc1ny3zU4AGqiyVxd/f+MY3tNJKK2n//fd3TBGOCsd9+eWX6wc/+IFOO+00rbnmmvMVmbEjOMZrrrnGyejMM8/UUkst5Z4jqj/22GO12GKLuTGh/Hmlb97o2JhsLrjgAt10002uLkv9+Om9O++8U//3f//n+sv42ZhmU4Jvpn4DZiZ3Y2Oo49prr9XFF1+sH//4xyIleuqppzoZ2cJ66lvQwv7zzjtP3/nOdxzjhNy4/xOf+IT23nvvuWlCn1mx8Xj++eedbgDIVl999X9JkfqAy1+nBJAy/fjrX/+q73//+zr77LOdbtl6KcYZ4ElqF7m/+OKLDrSsv/76OuSQQxyr6a8/W1D5f/nLX9x8hfFDLn5ajXKQF/2/8cYb3dg+/vjjOvjggx2wp9/oFvNjwoQJLnC56667XFkd5ujNaHPnmfeSBDrg6L00Gv+BbcEBffOb33SR5CKLLPKGUl4L010z7htssIFzcptuuqkDYAsTJVO+b6QtSjanvDBrjn7961/roosucqBq1VVX1dSpU/WnP/1JkyZNcg7zIx/5iHNSgBxjFowtw9HwmV22VsUWyCI3ou9PfvKT/5KKym6ZXhg50be7775bhx56qO6555656Sue3W+//ZyD/fa3v+2KersXQ/vsQ3axudXlj9cbSYsuTN/9e3xGCpboD3/4gxsvwNFXvvIVx3DYtTBy+PnPf66HHnrIAVXGDwYKIPjcc885IDpu3Dj3ebZ/tsOMzw0wzmv3nt/+rCz9nWpWB3PuW9/6lmNSd999dzfW9BOwcthhh7nisouwrY5s+f7CbXvO9JS/L7nkEgeOALi05ZFHHnFrmwgW0HlL4z322GOOUfr73//ugKB/DMAbHcPO/R0JvBck0AFH74VR+A9uAxEljMSll17qwBGG1da5ABy23HJLF2lzYdRhmTCkGN1f/epX2nbbbUX0ijH/whe+4Bw5v+OAACSvvvqqi7xxUETh22yzjYuOjfKnLoz3Hnvs4Zice++91zEUpPZoC9E0qSYYhDXWWMPR/jjNr33tay5Kx6HAcH3qU5/SCiusMPesJgNQOAI+xxn5azL4/dFHH3Vg5De/+Y2L4LkHRopIHMbne9/7nnOeTz75pH7xi1/o1ltvdQ6GNSIwWSeeeKKWXnppB7AoCznh3GCm9txzTwc4V155Zf3jH/9wwIaI/Xe/+50+//nPa5dddvmX826Q7w033OAiecbE1v7gvHgORwYYmzJlimMkbrvtNvf8Jpts4mRBO19++WUny4cfftixQABS7v3pT3/q+oXMeQ6WEBnvuOOOTpa07Y477nB9Q74ACS7Gg5Qj4wqLRorrfe97n+sfY7/ZZpu5MpETzpQyTzjhBD377LOu/dTFPbA0pMZuv/12N4bIEgDq786jPuqgLNgO+k1djBPAAf2k/wBHdA/ZAxQAz/Mbf8Axuvj73/9+7iyFHYIVApjwj5QvdaNLpDT5Hl1njJANjMrNN9/s9HmvvfZyYBt941mu66+/3vXpqaeecrJFp7bbbjtXLvXSZx/0wdogv/vuu+9fLAfyvvLKK/XLX/7S1QFDCoADNCMDrq9//esO1O+2225uETefA/oBkNddd52r65///KcDktRprKYxc9zPXANsMveQw4UXXuhkyVxjnsFSskicQIL6kDFz94EHHnDjTL+wGbT/8MMPdywYTCf6y+dXX321KwMGFblQF3qGbhrApH20o3N1JPBOSaADjt4pyf6PlGsOGcePs/LZGQwfjhDnj9HHcGKsib5xdKxRIH2EE8HA4lT5h2M7+uij9ec//9kZcpwGRhrnssUWW8ytA8eH02HNDsadCB1H+sMf/tA5JL43lok6cbD8s51FDBEgAECy2mqrudRPlgXAEQF+PvaxjznwQpRu6RXWXwBiaDvrLHgWJ0L6DjaISBpHAGDBUX33u9914AQHQ38s/YUj5F52wu20004OPJK2o78AOJwYsrO1RLBnpFtw/rBf9AHZW4qTvnKv9QWGAdkgF5wPMsF58ZM6AaDIhQXnpEeOP/54sbsMoIMT57kXXnjBfY4TI+UDo4LTAsAASABw/A2QwhECAH1mDlBLnThiZMPCdj5Dljg9HDHyB7TgnNGLiRMn6oMf/KAD3ThD2C/GgOf46QMG9I5yANtbb721m30AUJgiACV6+sUvfnEuc2QpT2Nb5jX+gCPAJmOGPtnCd1KppNxw5JZWoy+MKwD/Qx/6kGMXAWQrrriimwOAXdbi0VaAJfKlvCOOOMLpMM6ecQIAoAMf//jHXcqW4ICy7XgA6gRIoivIYYkllpibkmUcGG8AHboIGGMsGV/a8YEPfMDVB/hgvAGsL730kn7729+6uliLB1gDFAOwAL2MG0EHYAgAja7SdtNNnqNPfA74pEzuZ64z1wBQjCO6RKDA2DM/aTv2gb7suuuu7ifjBKBCf5A9zxMMIR/0kLFFz5kfjC+60Lk6EngnJNABR++EVP+HyjSHTHQIY2Jb0AErMBKbb765c4ZcRIgYNAwu0TtGngiYi91oODYcGesWcNgwMZamwSji2Il47cJZsVgbgIJBZT0ExhUmyi4DMkTUpAKIxHEy/qJs2kA/LLrmWX8xKp+zroLncKoYd6J+2gwrgzNgQbY5a8oG2D3xxBMOOGD4AU+0kcMjbV0K3wGkcE777LOPc6pcgIOPfvSjzqEBOGBSWC9jKULYLBwpDth2OCELnBpMhe1OAjThwNhpBxuBk8J5A2Bw3AA90iWweaQGP/OZz7gjChg3AIktQudvGC7KwFnRb/rEWFIX4I824wBhYXC+XP4RBTg46t1oo41cahQAxXhTHs+TiqEe/gGKAKM4av4GMOAMAZj8DRDkb3/nGOAN54tMqYNyASMARdgHAxT019JGxnDOb/zRRxgVdMDfwg9ApP+AEfucPgEO0HN0BQcPoHzmmWccwIfR4UInAT6AYsYe1hCwy2Vb5dEdxot5BCC1E88pF1ALWEbPWXSOvBhPGEWCCeYcQBOdQx7IlrGBFWLcYNbQVfSN8mF8YPeYYzB2gCnuY7yQK+2GxUH+sD/MZ3STtliKjfLQD5hi2kTbaDOMHelw5rtt0uA7Agpkytgvs8wyDvwgD4If9JZn0G8AFEARUEawgL7zPaCTAIB2d66OBN4JCXTA0Tsh1f+hMkkf4PRxFrAOXDhqHA9OF0ONkcfB4agwZqTIACoYXAwkhhUKnugaR4ZDYheXLSCmTJw2DhwQYsAKI0xdgA0YJ4w+DhM2JLvLCOeIUaZsgBf34txsBxcpJJyAvRLEXzOBMzNHSjmANpw3zgSwQbs4w4d22YJv2sziY9JEAAfahCPEsMNgEGUTKSMT2sBnsF5cONKdd97ZgR2iZ9oKkCG1hUPCycAI4FD8tSWwBThjInnkRbuRA3LEaeIMGQscK98jd9KPOE7agpMF+OGI6D/jgcMFkLA2CueHc6Jc5EVf6Q/jDxMIk4VMaXt2fQ3gCLmxsB6mkHHmM9oPqAB0wqxRP+XgdGFkYINwysiPvlMXbcA52nZ2ZAbAYCxw2qQ0kRVACIYDQAxQgo0CmHMvsjLmBhA3r/EHlHKWECwf8qK9OH3AMrpAuofP0QHABPUgRy76SjsZfwAW6V3AB/cz5jh+di2iv4AYLusTIAsAiF4jj+zlrx0C+DP/kBd9gpFdb7313JyjPFgi2kcQgdxhhABsjDu6ALvJfLMNFcZEoruMNQCGuUa7YX4AdsiZOYGOMKcYI8rnJ8AathXwgg4DutFpnqc9jAusMuk+5Me8ge2CpWV8YbewDwRCBDvIlaCCcugTYJSABNbSQOX/kMntdPVdkkAHHL1Lgv5vrYZ0GkYcJ4/TtgWa9Bfnvc466zgngLPFQWD8MOa2DgIjisHEcK611lquHAw9kTMG0BbN4khJueAYqQ8nilHnOSJOnCdOCGeDo8f5+Dt1KJcoGeDAc0TjpO5ISeAoqQu2J3tlF37jlHDigA1LDeCQYB8ABDhDnCNtpV9E8H76B0dAmgInhXEHUNIGHBrtY40RqTccEEADRsvWLNF3Swf5i4mNocGR4KxwfAb6bN3Vsssu69goAA4pKoAb38EEAJhIHeHU7EJetB3gAqAA/MEI4cjpDwAI4ACQQt6kr5AH/SDdY+c02c4wHDyAAlaHdU6k5WxxPYDOACJrlGCGcJZclE2dADH6jOy4TL7oFU4dtoP0I4wDO7e4F1kDiHHkOGHAGXoH8ALswTShB/Mbf0ARsiHtxAUwgu0jJQU4pgx2plG3rcOiTegJzBh6CdDhGfrM5R8SiuNHZ9EpW+dGf2D7YCdhXmDt/B1o2WMQbK0R4I/5COBh/Ag4ADj0lTkCeEGHkKEdQwH4ApgDlGCErA2m94A9yoDNNRAKW4o8AOz0m/Qi42y/o7e0F2BP+0nRAZK4n/sAQfzNXGTdEeALWcK0wYgSOMByAaJsbSLjZmPAvMK2kCY0Pflvta+dfv37JNABR/8+2f9X1IwxxlBhjIlQucxZ4+gwwkR3gB2MN0YOEIPRBYxgWLkw5DAKfE4aCacCgCD6xgnjpHCQOEq+Y00DTgJQAzihLlgjmAbKwDna+68sDYGD5D4iUFtjQkSL08TgWlrNPzgRsAMww3hTDsCDFBiOkDIAHAA8nDJOn/VLMBMAEIAOaS5ABs6H73ke50y0TXRsjIz1AzYNR8o9gEQcJ/KlDFJWRObIhZQJ8vLBGykeZANTwljYtnDKInUBO0FZRN/8but8YFkAd7SZdrIIGrYEMITsYRpI9+DkAC6AOhw9zg/mkHHFkTGWADuAA+20C9mSLsHJAo5gvWg744CTpM0AK8YB8Lz44os70MEYUic/+ZyfgCLGBzbLP1+Iz3gGIIHzp2+0g76iNzhhQAAMF8wEwAUWc0Hjj0PmGfSPCzDJ76RzGXd0AvmiI/THP9eLtUIABcYK1g450U/u4VnAKOPE5wAG2+0JgDHmCPkTYNi5SAAhWCAAFGknUma0hWABpgZ9g5ml77BBsFuUZ7sYGXdkT78BIugYfUIf0WF0mrmIPsCOwrICeAE5yJK0OfJDx5A/fQeAMi8BR+xWA2AxRygfwEVb0H1AEPqPXtkaJHSPuQWYhCEl6ACMci9ziUAIfUNH+J26AbPMB/rSWXP0X+FG3pOd6ICj9+Sw/Oc0ChYIRoAIFMYEg2lb2EkjkJbBILKYFqcHEwJIAdxgkHE+OAsYCAwq5WCgATzmfKDXAV84N9ZCEC1i9ElRYEBxViz+JPLE2QKAcNIYcxwgToQ1DkShADUACBE70TlO0ha74njNqQM6cCrUi6OAscFRUCaOmqgeEATrQj9oC84BI2/GnlQA4Ir28Y96ACys8bBFyTA6OA+YD4ALkTWODLkBPmBccA78zgJw0mCwOQaM/AMn6RfgkDGBxbMF0bBJ1IPjZA0JfeceHCtgBVCEk6aftNMO9iP1QaoKVoO62b6Oc8Tp0WZYF+TD87BLgFGcOTJmTJElIJJFt6StAEcsRMYZM26AaEATciUVhkPE4RmrA8BBfpRFOfQV4ANAM7BEWw3MsmOQttBWdA0mEt2zHYp8B+izHV2sUYMBm9/48yx6AXMGCOEnzAbMHnXjqJE5fUCelIUOsFYMfaadOHD0nbQtoASAA7iDyeECzDO+lGGbERgXO2yRvvhAEBABO0RfACXIB32kf9zHGJHOBkzA2iJndIN5yj9AO2wkekH/AHHMSWQPsGEeATRZx2QLxglqqIexRc8JbPiO8m33IPpLXwhS7HwkS9fSd9rLvGLOoN8G7AFL6LUFSgRSADMAH7pGPYA45jVgCj2jLgKTztWRwDslgQ44eqck+z9UbvYdTtnD/fxD8iwlYGsmzIHzuR1Ch+jMcNp92XeX2SsVbG2LlTPSu8Yw6oAmonMWy/qMhh0CaPXZ6zuyrxaxdJa1P3vIXfZvmCAAoX/oIfVaOsw/INJnf6wfI72bbl6nGWfPrrHUJm21Q/1w5P7uMfvdT89ZygfZ+v0haof9ABBQXvZ1EVaWAUoDx/65TsgBQEB6x2/LSOPmt402+a/VsAX29pmNpZ0n5S+a9g94zI5PVmfnNf72uY279ZF2WF1ZGfr32o5BX5/88fbbbeX4aTO/3fM6NNPKs5/+ei9/Xpme2H12gCbzg9/t8uU2km5aO/31bv440GcbQ/+nrbWy53195Hm/f35K3MbaZGH9ezOvgfkfMsudrr5FCXTA0VsU4Hvp8SxQ8NvmG7KRjKQtBDWD6Tsff0eUndRrBtUMqW/wbAu9OTL/Hv8EXu6z3Te01XcKIznv7HoIjOX8Dlykfrtgm4js7bwivvPf8TWSY8k6EfqedcoGKCjLjD/tIjVFKgL2yC/H7vGB0rzADfeMJAffGWfXRPljzrPmxKmXy0/7jOSMfUdrDp0IngXcsAnmRE1f/B1plsbLvsuLVAsAC3YEVtBkYI7b2mivT/FPiqbNPkDgd8bAB0Gmb9Z3ygP8wFxZOsoftyzI8AG6Lx//WdPNrNOeF5CxNs+rbD8AsHHmJzIf6Z17I42z/5kPiLKBR1aHKB92x5dJFpT7/fL1Lfu5P1YjvejWryMLGv054OutX4cPuH09sLExmSE3/zm/LgPYdg/f2cGc1m/TPbNv1m5/Y4bpvv/Ze8n+d9ry9kqgA47eXnm+66X5AMOMmIEGPwI0J2O7sSxSs5ecmrG2w97sb3OQI72Hy49Ks5G7CcIMuKUufIdvDi4LerjHd7A+sMs6uywTlY3iofVJp7HAk/QQ6aVs28yZ+MbX+uv324+0DRQhz6zjhXkhJcUiZUtx+fdkI2frnxldu9eXbxZo+nK04xN8lsNn4Xyj7juwkRz3SMwbcuMgTNYK2W4hZMWVfYmsbUXne1I3pGBYC0N6hPSJ6aTPnFHOSC83tW3btmUfGZjszIkZM2Mg2weayAMZAtqyQIz7aIu1387DyjKGtC37qhmTm68bWbma0+Ze7qMNvn5Zewxkmj75L5m18k1WNq/9Z3yA4YNhPvcBHd8hKxsf/3vTG5NdVudt0buNA+2hPwYkuZ9x8QGH9dnawN+2OH9eDBdtmt+7GE2WlOPf58vVdtz5p8zb2PjzxAdVPguYtZ2+PfHn0byA3bvuADoVvmMS6ICjd0y0737BfhRkaxSyDt3+NudpBtUHRRgT/jYmYKQUkh14aIbUHFfWuPkUvIEhAz9Wvi8pDKexOj6Isc+yEbmBLj/Sowz6YG+8x+jbi1DNCY+UojD5cT/98NMmPuPlG0mMP3XbaxiylH82LZNtf1ZLrGwDp7TDHIy1z//pG3bf4fnpQd8RWH3WTmsP5fgsAHXymR166X9H2XzuM4p8b1vHkZXvVOxcJ7+vpnfZ57gny0DQFmMQTK+t3VndNKdlbJKBMRv3ke732zUvZ5gFzrQf/c0CJx+cZZkM2oJOZQG8DzZoJ2uqqA8ZzwsgjxQA+QDE+pTVVfTJzq8yfUGmpg8+y+mzMdk286wPkH2mxuZqVk9s3lPu/F6RY/ptcwA9y+q5D+D4jroMvNnzds6Xn+YdCQCOxKBm2VwDl9amkUD0u2/xOzW+kxLogKN3UrrvUtnZNQdWLcYBw2JrSPg8+wZx3+iNtIaAZ/wtxjgEf01B1mhitMxxZLtPOdxvRsz/nueyLEw2lZBNqZjDMgeFgcbws0vHjBiOh8MpfUdl/fGpdANZvvPyjbSVx08f5GWBnTkjS8GNlO7gGT63xev2N88gg2w/DSxQtjkkn2HIMlEjAQD676cTsu32gaA5IhxAlh1h/A0UZcd+JHDuM4fmwHyWyGfEsmxSNv1rY2CAal59MIBkTpF2+XpvTtvkDqhjsTU7pczp80zWgWeZGb/+LJNmbTS9M52zIIJnDagAhrJg1cq25/1TuA2M074skOQ5nz2xcrL6Zv20F0bbnPR1x+aVjXN2LZPNBQOg1pYsWMkCGdpPPTxnwZTNP9O9LNNq4GSkdUnWR+qnP75cfRtic9PSutk5beDSGFzrn/UffeRiDowEFt8lc9+p5l2SQAccvUuCfjeq8Z0kRsQOr2MrMwCByxysnYNjTtZnNCgHo8I9diCcOT7/nB27x5xR1qBRDoZqpMXFZqytzdk8fpYqx4FZ+b4RNEbBTzVkQY3vuEixsaOGXXHGXPmGLrvwmr5lmSTrr7Ep5sCyjsxnK/x0JtvzeZeZOTI/bZRd08TCbv+AvXkBApOXpU2yDIifYs0uqDZ2whwJ9/pOl7KsbxbF+5G03ZtdU2KA17/X2uW3z4/wDbAYUMzK1hwcz7OOiXfGkbrzUy0Gen22j7Zwmb779QOM2BXHUQksGM/e44NV2mNgy8rw08J8xq482sNaLR+U+QCdtnA+EjsIOQYBYGY7ME1vfD3254OlsI3t5T4bw5HSt9k0mbFO3OvXwe82FjZ3Td/8+3w2i+95Bllb+tIHPFkgTTn+GjGTHZ/7c5j6uex5v/8+QBopJW76mJ0T2blj8huJqbQgxWcqOYeMix2c2SDz3bDvnTreXQl0wNG7K++3vTb7zfi/AAAgAElEQVSfXs8aUN47xtZbOwkYg+MzDjhStrIbgAFE8beBKN+hkq/HgPOZ1eOv6eAZn8Hyo/ssZZ91EjyLgTJWwneIGEwfWFgaC8Pm/87znL0C6OGMGDN8viGlTawBYhsyZxqZc8um4WyQrN1ZJ2UpRe5j+zmRv205tzKRF++CogzOurGL84EAZ6SacIKcIs5RA/4BjHYv/eOoAwwxW5ttPPxo2Jcl97Ijj+30HITIUQMcccDWecaaLdpsgbYt2sg120fKRo6cwQSQNADJ82yl5kgEPqN8yuZ+gCvHLqBr3MfpzJzKzeJrHwyx7Z9t8YAR9BDHBjC0VBJb0QEnfOazen4bbS0LMmJxPSCTPpn++elVn43hd0CmOVPfIdIHtqSztZ1t91nGEh3iyAG25XOshIED35kbqKNf6AL9Bvj4ZVmd1i70A4DE9noDAqZrfqADgwMbmnXixr5Qh41TVt8tfY5OmC5RNucTsdWf+thmz3xAJ5njbF5gfZmBWz9V7pdPuwEMHP/AzkzqMmDHsRDoIrrEdxx3YPpkrBy6Ymc/8azpsh/8cCQCz7LujbOS0A3O1uL4AI5pYO5xBAF649sln91mLrLtnyM0OLrBUuacB0W5HFFBmziCg/OT2LjhB4s27+yFyhxjMZKNfNuNe6fAf6sEOuDo3yr+t7dyY1FsMnMGC4bLXpppqROMEJcZPQ5dxHhgzNlybQ7EUh7ca2Xa+hGfDcpGlVauD3gwNhhWe00BRs6MvZ9OMXo9m7rizCR78arviAxY2RvabSG3rXuxcmgvTpzzXtjObzIxdoGfllrx04u+s/KZMkACjp5+ASjtPWMAGc5kweFwphBRpr1YFblw7hLnvAAgOL+IRcocdAhrYWkg+mQnfHOGEjLh7CMzyJZ6MO2hjZxTw1Z5nDMghQXUnDUDS8V5OcgFR/DII484gOOnjCx9Aoji/BnOf2J8ONvGnDT94XA++slBi5wyzoGGnNfErjzYEu7hbCHOUcLh4JCzbbbxsYMKcaKc5eQ7XX+N0khAmjL5HH1lFx1n/HCuk+moP5b+DMvqmc+yABbYjcf5QCOxW9Yvmx/+e90AJjYfaBfgiDYApoyhNUBgwMgObgSEIEeTkzG15pytLf5CauTD+PnpHb5nDtiuSR/Q0DbGDRDOmUbYBVgtzoziUEU7cwnAC4AF8HPmEAew2lzzU960jfvQa+YEwRfnVPE57bLTyJEvgAyQbOyhjSfjz1lX6A0ytctn9NBV9B47QV2cccZ5YLQZvSNgoC70mlPQ0XnTHauH+QYzxzzgfDDAEe1C/tg8dAfQBEgFFDKXCVi4smCLAIALIJ0F0G+vJe+U9l6QQAccvRdG4S20wdIMPstDcRgZjKC9bdvAgoEBjIe/VoBXORAJYvQxjkRbLGjG6RBhElETqZHCIFLHqZkhwbmzXRvDSITN/RwQyInN9kZ3DDkn7VIPRo3yAUo4ZiJ6TmGG6SKSNFbITvPF+BJ1wvhgpCkTVoS+0X+MI+3GCOOYMIaUAQjCUeMc6AuGGAfJ50S1OCLaRKRIigYgw+GR9uZ0jCVO0wd//tooPscB4pSQmb/AHMOKXJAxBhpgxu/ZlBYgiT7b+T9ZVcAgAyg4fTnrQCz1gKOCxaEv9N8O9suWhYyRAcwalw+m/RQRegNIevjhh+c6bRwShxZy1hEyJAVEWdwL0GRnHm1AB3jVBI4PHeHkaLt82VE2TI29Bw4QT7vY7m8nm6Mn6BhOnbrQMWSx6qqrOl2lPkAB96M79AHGCx2hbF5LwqtM6CfPMlYcnsh4Wx3GMPBKDHYY0l4DFpbqQTd49Q3l84/DHXHapDxxssZ6wHzBvNh733DotI+Tpw2AoveUh2wAqcxDUt7IG+CCvgJKaR/9BsSgM8iBuYV+AhoALoBDDogEiAIWODiSOWOO219nZKDMfsIe8ryBBQNBtBd2DOAEcPABpD2LHgFGsAWMC7/DDnGhizCM2Ah2iqIbzEsfbAB2+JzX3TD+/hohm2sclmmnigPeYHRoF8ENjCE6htwpi0NGaS/jwhwzYGQ6jb7ST+azHbxJAEB52BLkShsoA3kiS39tndlTe32JHQD6Fsx259H/AAl0wNF/wCAtqInzAkhE+jhK/o0U6fAZBgSDCHOBUSP1Ylty+Q5jzStCMGK8OBWHhSMheuI+e7cRRpLyMIic9EudnIqMIeNUZJgfGA0MkIEEDC+GCAfGqcg4L07B5vRnDCcGkVQfFw4Fh0iEijHjglUhWgRY4EQAQbQDcIQTxDlhhFmXgiHFyeDMMeZE0jhPQBxgDgflr/XgeQwnBhFnnF0TYfLEEeI0cEoGNs0o8x330Q4f2Nh9AAzSErTFZ8V8tgQ5AgiQ00gHCnLyMsaaCBq545SQizkkA0GcQAyAw4EwHjAM5oj4zt6YjpMglYG8eeWGOU1AA/0BJHHZW+5hp5Aj5znxk74RvQOCAQ/8tP7a2hjq5nRqGC3GB8cKWAKI8moM3jVHGTgv0jKMlzEt6Ik5aZwmThTGB/YBOQKCaD96CSA2Ns1+0sbsui76A5iCQSC14oNhkx/9QB9xrowveoruAEiZP6RK6QNsIiCJC11E/2kHbASAB1AOS4G+UCfjAQiZNm2aG0ecOGwiJ8YDMGGWaBesDm+8p18AMHSWucBP6mdMAVAAcmM8kJOt3TKdRK4AC/QK0Ibe+Wuz0CeAGm0HdHD5+sirVAD7zAvKp22MEfoGE8r7Cg3wAJ74nXegMebGSDP2BCLYG/qUZQeRBeATG4O+0XfGj+Mg0BdAMQDSxgYGiHK43xZ7+7t16R9gkiAEW2MMF/MbcIUNQX8YNz7jFPTs5hDqArhzMRc713+/BDrg6L9gjOcHjpjQ9s4w66q/NonPiGYBRxhEfnLZegaMJRE1J0wTtWKIiHg5Lwgjj/EmFw8Q4uL1IKw3gfHAiNg7s6DDMTrmbHEUGCLevUa0j6GGmWItgV04eurBsfB+KaJtjB7t5FUlgCIMJ04GA80CdGMzaCfOwkCFlQnooRwYG4wyzsvAoK8KGE0cIg6XAx2p15yqn3bDaBNl2lvjGQtbzArYow7ahDwttUIaCoofUIIjxMFQhr+mxNZTkarCUAMAfHaQOnhdBs4aEEJqivGx15lworVtreczxgoHAbClX7AGjCOsF/1i3PhJGwDDOAo+Y5x41xvjSD+QKZ9ZShDdwtHz7jYcMxcgGqcPmMDZ+ywN3yOHxx57zAFtADPgE5niCGELGE+cL0CW8cGR0h4DZuYUYQx5Fcbee+/txgd2B5CMzjLOPAvIpj5YGHs/3UhTfl7gyEAFemZAHxBKnegs6TbAD2vZ0BV0GQDEhdy5D7DKfYwfzArtBsAxrwAQOGbkCXg11ojxBygyjwCizEuAEUCKizEHQDGO/plg2fV9PrixV3oAplg3AxizsaE+/jHnYHTtJbmWpkIOvNaD+cS8Zf0PjBXzn3er0TfGiflLgAULCMCB7SU4MQAEi0OwAFvMWHH5m0Iox97FRvuYN6Q6uRddp3wCChgk22TC/LF31FFedhs+ek1A5TNHtAc9xxYAzgG3BGWAXltbmT2BuwOO/guc5RvoQgccvQFhvVdvnR84Il1B5O0zR/zur2mA8sfpEcnhBIj2cEyAFXNELIJkDQ2RKmkpFsLyAlkMvM9UkNvHIcLyQF3jODHYOGEABBEuzh5jhJHFeMI6YDAxjBh7Sz1huHDQOGCiWRwwhotoF4NKqo0XWAI0cDowZRhAUjxE1TgrIkUfdPAMzonPcEq0E8OPE8Cp4txwUKTpMOQAP8CEpbCyrANlwTjBmFlazWSNM6WvyMze2WZOgvpg03CgMAQYeN+Rma5Zmgnn7V8wKbAmAEeMODKmzYwl7aDdjKUtTOd75AnowCkYKPJ3H3IvbceJ4iQYXy7qwnHAGFhaAtDBPYACxthe+ksZAGGAK6wjET2Xv6aIvwFH9B1ds/UqgAHah+OjPkA2TJG9ywsgRF9tZxqAie9JOTIHaBNOFHaD8QXQAV7pE21hLRgO1dZ2mWxoz/yYI76HOUNH0RlAAWALHbQ1PrajkXkDe0QdMGH8M/3zz9ihrfQPecKQAVTtxcymIyZjgBTyBCgbm8NYAo7QO399Udah+2t4KNdANSAZuQFGjUWkPcxfZOUvSrb2wMoB4OwICsYUvaZMgDP6YGw0AIvvaQ9rz9AD7iOAgW2jLxzMahtKkDEyw8YAgu0cLfoGOGfOA5oYP9g/5rgxqciY9Uj8zKYPbS4yFyyNSD2kJrmf+QVwpd/IcsKECY4hHWmtWwccvVc94DvTrg44emfk+q6WOj9wBHAhOjfHi0PIOnhADJQ1kT+LswE/GGrYCF7iiRHBQOPQAT68ZBQWiOcMnBDdcfEdxg/aHqrdjBOOhYiPCBlDBGsABY9zsB0zGCyMvjEzlANzxH2scwC8YBRJtWEsiaJJg5CG4V7YApwhBph2wrbQPi5LmZF+ApgB1EjrUDZ95zRn+gmgoU04NMq2nTAGEjGs/vZi+oUBp15bk2KUPkwF3wGg7Moea0CdsGI4K6Jfa6stMEceXEThvhNEZrarx3bPsciVyB45AzgBLD7LhePGgfE9ayv8130Y4KBc5IiDxBnyPI7KWB2ACvXaglzGE0eHo4ZJoX+ANsYXYA5D5zNets6Je5A/C39Ja1A/ZTAWMAa0ESAL2GOcAfgwECZbnCAOmcXhAEtbY8f40U8u2gOQoX6YTWQ8r2tBzBEAjvoAMjB0tJN+U252PqFb1GlpMZyqLW7266c9lAO7RF9x+qQyDXDByADW0VfAGaDLWEzAL+CaNDV64R9G6Z/HQ30AEJy96RSyglllMTvyoj8ECZSHvqM7Zi/oh21qMJBnQBeASx+M/bNF1zwLsEYH/PVIlIUeM3ep1xijLHDmeQN5lAlLxfwCYBGkEVShd7SH7wGO6D1j6B9oaSwu7Ud+lAGI4nNjuLErzAVkAktHgMjGhJHsZAccvatu7d9eWQcc/duH4K03YH7gCMMFBc9lxsgACz/5h6MDGBmrAIAgkoV+x4ix2JUoFgAB4OBv224NKwJQglXgwjFgjAEdGHccF4wPbADGCeMPY4BDtLU4GEeMKawPxh4DRooERw6NjmEj/YaxpSzSUlywJiz6BiwRUZP6A4hgOEmzAexwOP6ZJDghZEL/AAE4A5weqRLKwfgSNZNWgNUAJFC27yT8qBIARPRsTspfr0Kkyt+wGaS46ANyhM2CyqedyM/eVu+fR0P/+Nt21dl6Cn/djmmOsRYYddIipHVw5owpABeHTvSNbFjPQf/RBeSOYzXQZWwiQBhWBiBqugILB/AFNONUGQtAHWMGY8e4w+BZKhL2iX84HVskayACZ8XYAAoYJ9pq4BP2gjVjAFTK5l6ALzoBWKWt9Bd5EuFzBAKpSS7W0rCLDkDERTkwm9wL2AJI2bPZWTc/cET7GScYBkAFbaBtjAU6jb6w3ghHS5uQHXWSVoXxZBy5D/ALK8l842/SUABEABLAEH2mj/wk8GDMYdDoH7IG7MHwMk7IDWaXMbXdpoAH2A9z7Da/uQ+QAoAgHU3KCz1hTFnEjQ5zL8DAjljwNxf4RymYraEOxpD0KcEUaVz/bCACFJgpgiTWHHGRHmS+Mbfojx2JYMczGDvr7wqlr5YSY2yZp+gCDBayAzjSD/qHbcieWG7jDEinbuTLeFIu8xo5AroB9dgbgBJ2aaTDNTvg6K37qv+kEjrg6D9ptObR1vmBI5gHO7zMp9wx0BhvWx+DgYRlAWwAagAxGEqidqJXHObUqVMd6MHgYYi4SKHgEDD6GDWiPAAJxgcnjPHC+GEgAVY4OwwbtDspHf6RosNw0iYcrDEwOGIiZSJegBo75jC4MAuwWKRP6AP1ADYAdRhAgBWAxc79wdCxeBaQAmtFKgjQhTGnDtItAArAEA4dZ4cTJDrHIdlWYz/CJQUE+KA/rNnC8cIUYMABNETiyAMHgKOhXZQDiCStBWAjXcXiUoy0f0qyv6uLdlEHffYZGFMFH4wZGwNbiMFnLHF4gAXWxeBkKIc1Pnb557kArnCgyAX52g5DUi/0g7YiYxwjQIF0CWNFX5A1jgYZAXYAOaTBuPzUjoEg9AvgwHP+mhT0jGcBGrYDCr1jLAC/6AHgEsCEbtMX2kc/AEOMJ6la0q98BuNFOehV9uA+X3bzS6vZ+hQAEXOC1DBtJ+hgbvAZY8j36BnzgXYCttENnCr9wQFb2wF1sCik5wBAyBRAASsCmEE3aBM6y1jQR0ATjCgXOgZzA8gydo25wvM+64LOoPMACPSOdW7IAVDFOiZAM+wloBmZwR4BEKgTMMzzyAmdsLScHQNBe5nTMISAcC7buMD6JMAf7UQfmIPMXcYCOaFb/m5Jfx2kf3iqz/rYeiuCM+YTbafNBCbYBp9ZtbVSgEWCKZs7zAPmLs8BEmH/ALZ8ThABmLYT9rOMYAcc/Rc4yzfQhQ44egPCeq/eOj9whHHCwRrlbZG8v+WVfvlsCMaV+21BL9/5J8XaGTy+8fCBl5WFweMeDFx2oaitNTCjZc/77cgeUJiVv29Qbe2MMR3m+HxHwWd+Ssz6lF1fYNGnn5LKgolsW3xH639HH+i/7ZajTv/Au+waEZ89ol04HhwJDFwWHPE9l21HN6Br/fGdD/f5ZfuRsd8Gf8zM2Vm9PE8/aY//jJVr4+Gfeuy32dprTszWR5mO4BQByYAsALqBKltbYn21XViUbeDMZO4DWMoHVMD6AAx9NsScuOnDgtJqlO+fhG2ppuwu0Ozf1ofsK1Ns8buxuX55fp+yMjW5Z1+1kt1kkf2b/hpDQ1/mtzaJe21Hl8nVXtpqf1u/TCb+wY3+WJiu+O/d4/uRXjTsM082n+ynydW3X5STZXj818D4wNzk4d/P73bEhh+QWPuzTG4HHL1XPeA7064OOHpn5Pquljo/cGQLsn2j5m/d9Z1m1jFmAU3WWJiRtfUqI70mxHdCRpsbUMsCGTNgWbBiJyiboaT9I7Ul+7xvYP10ij1rBt5vo7XJL3+kCJdnbU2DDxat7T5YygKnkcBD1vHa34wf8iWNNdIWdF/RrD/Zn5RloMx3qj74M6dhz1o/7G/f2fq/231ZmfpjmB1Pf+eer5fICeaNdBusg4Ef63fWofsOk3uyDBUsFGlhfsJOZvV5YZkj35lTp4E0H3jzWVYvFwYw+yAeoOQHLb7e+WWZ/G38/DSUtcmfWwZ0zE5YW0faZODrvaVdLU3HdxZQGKPkt9dvY3YdkbWZ9lk/bex9QGlz0bdR1m7uM2DttzP7fdauWD1+++YVKIwEYu35Djh6V93av72yBYOjWIpadcViYoSKFfLqPd56o6gpNQtSEeq83lQ5n5OCUMJ+5NK+RUlN+VzZ/R5HUsjnSbvf/AzkyskH6WfO9hQThbmW3H9RSaX8HKnRJxUj1UVbulVRXWqUpALRM+9NKipp5BUU0jIVxEriUEk4oFC9anFbnqqbilVVQSUlUUlhbo4U9ChJQjXrUoHOhFKj3q9Sicb1ub+rw02VuwsiWKebjTovIJSSMFIU5xUGabVhUJeShhR3u4KSXE0BEopD1+9m1FChVJRrdTNRpRA4ueTy9H7QNT5RtxNhU4kq4r1J1IncpaQZKyiEilqRAt4c32ilDQok3kYUBMgwSeXpIuu6klzJjVrQHJLiQEmpy92bNBLlc4HrX8JzSlztjPJwtaauSo+arta64riqUkifCmq024sc80nF9SsMm2o2awrCQjredID+5ocVqisd26iqYr6gqJl3TabNjYCWvKZQoxXHeRXDmZJ6pKgihbEUpGcxBUGqUEHgBPX6FQyjZWrFeeXU5fpRaw2r6ARQUlKV8qVQCiJFLdbYoCA5VWuxyqWiAnrdyinIz1DUHOfkkivMVLM5VoWClOMdT0GsOKkpDHoUJ1IU1BUGJTVjqYDs+BnQ3aoCbki6nIq7psakGiSa31Z3xS0pdt2JlUdH+SJsKQ6S9j3MoZZyzKUwUNLi+dA9F7qBlJp19CivSJECFNuNMAxg+n0+x8gxV3rS6eD0raFiIa8obigf5kRtSauYjgXzSTm1lE/1yJU2qFDMDVJj6T/E11JdoVpOVxIVheSTKFCI8mEv6lK+khbSitFtymZeVKQW8kffYgW5QcVubuRdv2646Sod+4Uv6qILr9QySy+lREMKGr1OjpQT8jNquLkSu9ppOK3NqxklCvOB6nFDJfdqmZqO+NThWm+tdXXYYaw76n7d7iAjs0M5ymTMYzXqwyoyqWl4kk+F0Jans0shLF27SiujbeeylhydYPgUNFXj1TjUHyDzmqQBJXFBOY1W0mooyBfVbEQqlFqKkpaCoEuNqKZiPlKosutbIV9ADV+3bW4EXM/TqhPmVaJ8EVs44OyhkvR9ivSj2sR+F9UiRcamAjUVqK4o7hGmJdBMxbWxCstDUqukJDesIOlTFCeKc9yfKE/b47xaccHZ8cDJoOpsW5SUUhsW1JVopkKVFEU9yucDRfQxV1KtEapUpKQhFVzrC6lOOP3nuaYGay31cGAqgo/yauVLyrmJM6QkrioIR6vVzKf1h9W2nZCiOFYuj+WKFDstDhUoVhxxbzpI6FzUGlSBv5OSVMtJ2Pi2jNzr3GCXsYnpr6ntRUVVV5CUUpmjuwlOwonKNb8e16UwEaPqTFscKERW6Cr20dnltv60XSC15JKG4lZBcRI4HXRWoQHbntqHZo7xxO+EDjgXcqhhrGZUVzGfV4sa4znOMETKK1CgsFVVkOO7HsXqV9zqVjHIu3a2kkhhLlGU5F15RfxhxDEl+DLqxJ7Gzm5wfy4acPoZtUrOhtWadZUK1dTXqUetVlP5XEEx8z+PfseKXH9DBdi9tl+KkkQBHyhWwY0NPrSuIuOP3jAkzla2FOZdSxWpqTAhYMAmpfYNX1ngfnwsLQyom4xAe0K7SvFkUjNpqRik2OPNXAsGR1g6BB3knJ14fgq7UabooYef0ayZQxoqxirncpq01uqatPbKWmqRtK9RtaYSHiOfHjb3ekojdibVIonAeQ4z36kAUrVIVG3UVS52KZfMkVp9GqzPUr67pEBdKqkqNbHA7MaIVKg45KM6uCSpujUcbijimnJh2f2eVsXkaSpnI9ICaGBUErViBA4jECofllPHFuKZmGahhut1VUol136UME6aClpNFfJdajbawAr4hpENuxWERfMyiuot5UvpJG1GqbN0/+I4ZQQSHMCQcrm8hqooCNuEcTup0jh3QPvbIopjjGigACOOQ8IJFV7//nU2KVGchG5yKkkNaZxwIwpMwaGaUawwH6pBX1B0YZRD1aOqugFEbnhwcKEUp86tFdcU5iO1Wj1uIgPCcm3PnbTSmUZ7qSpupuDPGYmwDYbd35gxds/VnZVxvoRJEqV9DovN9oRPJ5WTXaupXFhyk6/RjFUpSLXqoEqVspTk0jUSHrhDrhH4MRWT6o2mCsUU5DLJ8s4gMjmHpKQ7BReFOcrhWBzg5Qb+tdRo5FQsYmQAWogjBcV8nWLXtqOKcayBWhGgraZiqcvJo1YjVRk4AIchdoDaAY+WM+ggWv6jPQ4Y4XQAMjQ+IRhpOhYpQIiAfwxO5KyloriuVjKgUhFjUFYS5RU1kGFDSRwoD9KzuRVz5lJLOVBRVHBG3aHIsKhWlHeyz5cwpIOKWkMq5QHFtKGsepX3eOWcKjFW9ULdOfRyUFQSxapXG+ru7RE9Yg6jTa1mwVXhpnkOJ9JUnBQVurCKdFUqFwemACptwNGMUoDoGCSgUC5wxhjnlcJIsEfggoV0jPiZvnMPkTEerThRLiyoWqspF+RT8OOQFjraUhIW1Gy2lMPrtC2P0zEgZy7v7FihjEyZJ+1dX2XsTqyYtHEBMKXXgatvhS0IbJu3ZjNdk1MsWiTYFmsbSMXO4FNTKpdmE0WoK58rujHBIaMWBEY0H5mErYL7jH8ORJsJRZaoY344DSyQo7MmMGymr2kMkzqxWQqiMWrEs1UsAqqG1Wr0KA7oY0FxK1LBtS9UHJbn6r2b1IAJD0hgK+hrIZfKxqm0RQZtO5zEpJuL6ZQh2AQAtoEK7YlqTeWL6Cb2sqmCC4JbTgcBrk604TDRlYJCQa0W4IjPUwE4XMtbAEDU4JhkjgoB41Zw/W01YhVLbcDuArco3ZXnlHSus0jtcntMnXlzY50oSACMtJvdnAQx7WgwjXRScN0OeuY6AYewEX7qyGMO6XRgPA340o0VRad7OFsXWJTbE83pdXpCOwGOU4g4UpIruv4QSEYtdhY6z+TshYvTwljY4zyNdWaUCZYoafKGhLKSPMF76kf5utGco1whVC7ocT6tiNyTvNMZbB7qnqihhLocE5E+2GobtFyYWsy5YgTkIFsMSnuGRs3UVzhAkyKy1y9sI36hxbzFnjfSMXTwnHHiZebIF7nw2OtlMC7YBsA4QBhQnAOAv8lrweCoNagk16OZg9KNtz+jex58QVNfGVStkahU7tJgmBpsPGBPOdFm66+kHTdbWYv3EdsNKo6ZaEzm1FKk/4/VILrH0LcppijG0bZULGCIc45FMGVMmoMKwx5nKOqus6GCaJaKGuNk48aFny4aSqcGA9SIGqrkulRv1JUEkcpFopQ2AsVB5GIFjZIzMmnExUwNlMSg6nQwW62aG6hiseIAAPVU60Mql1CoVKlRx1Y9doppFJgzZlHo2KugyESdqXyxrDiqpJFJEKvenKVSPn07u5NK0gZKbYdMvUmOWIQ6MA5mYdp0RdRSLS6ozORMW6soqiuHMXOcSKywkVN+ruGnHUxA2IoUbFg/h/vnqKuvT0PDDXX1pMbZ1dnMK6onypeYqWm84C48b45QqOKMBwa76AgsZiT3tRmeNrZgkqZOnXFqpcCSbcKtkhqOUUojSDex5o7poOKoJwVWTOqg5UBRgnEkMms7HQd6XbOG2vGbIRwAACAASURBVLC1yzlZF7Xg6HKpA+FqOKOY/lGtDqlSwfEU1Iz7VcyPcp8nImruUhQPKcyVFUWNtH1uDLjyakU15Qgp26AtNa5eIJADQEApzVISVxQmPamTcE6tmcZOLfSsmbJDxtjEkQMSKe2UMpPODNNJHqZTDtQ686oAC4qC/YsjbrfT6XorbXZYmOuI3JxpNtIIjQgaxoronvHhvrZ9Vxg5pqBeS1nSZrWpAmjUjX3KbjWKqDwtbEfbOKR8qP45/erpG6UwLjm2IpeDMcGIFp3Rw8DGGlJjsKyu7opTGRxqkbFupUgqZV5M91PqphnlUiBfr6lSyjv9dGOQb6ZDQX9cJATYrKkVFh1MA+yn/gH3acEYj6aAyukGDDa+1P0Zq1UfFiSoc7IB68bSKHRucATr6EAugQqVYjMKKZBhrB3SzqfAxel16rR8NrEVxKo1htVVLCmOAf451WtNlYo96X15ZnKsqAlITplRrmajpmKR8as4h0H9jiFxfbdAUIpyw47LcNxPs+XY5rgVzL2XOCZiThQJUCpqxsMqFroUJ/0Kk1Gpn2/hlAlwUgY2jjl5O6XoWzhJjGKTsU0UAnCYd/hgVMSxcoxpy9VZrzVUKrfBHvKIUptQhcUuBc6Jo944ZsbCEcZBpARZJymL6kCV+wzZYLMZMABDwckCsFtGTxnFYEBRs8v5GhckFVIWM0kKqlfzKlUKLmBOIRDlwOLAavAuxnYw65xuWQmgKIaVaLlgw40pAnRjAohA8FSab9tKacj5pYazi7BZtJl/aYtjNeNAxTA3F9LBAjfrsfIAIETpjGvd8WF553PaZshFmo7GSj9zP1K7kA5a2hwnf4qChUcxa3xQbKt8rCTfVJBguNMADFBBD53OxDw/4IASNqpWi1TuDp3uhUFXOsUwB7DcxZTWTLBpyCDPrKsqhG/knLti5XVdcQATWx6ooZkq5ka5oNv5JMeU4VFLbWdgfZpLZ7/eR9fl1FbAihNEtBMMaQCRox/vJDhSUwPVgv58+d269d6XNH0gp3orUFcPtFukQqtf+Uqf+ocjlctFlcNBTVpptA7ecxMtOoqJVXKoOghiNTiETGUV8s6FulGGwQG85LGK7U9D5ZxDLhZCoXvQqs3asPKVnIahb8EgyaDyrYoaAWwLaRtUljQAwuhyjARGpVALCaTbbBHCZKamNjEKIxUcFYnitFxqwKUoHBhtKkqGVIhHtyE1mI28BjkDBqSogf6qcl05lQie8kU3eTDGPI+DC1tMxJKUJ12G42ZCjXGoG7AYBAOO+m7FRMOpU6o5RwSYTBH7QDMvsEpqBKRqCxYo58wwFijK1928SKdxGi3gTuOAfoUqEm1GRMg5NdvBMVQqd9EeqGs3r8gTEhaY33BMUxrSWkrDAc5mLKYyRsyBkzDWMMwQ0QYmppYeQogpaAWB8i7FOtSO4stqtQrKFRx36Nqbj+lJzRWGcwR9hrm8BoZq6urOqQiz0cLwVpUrk1dpqdWEgk6dYNKObBpEOcynVqKoEahUhmUadkwYjJJaWBozJPSk6hSr3mqqmBvj5AFIK+RxonlFrVj5XFWRxjow3FXsVhiQko0VOorZHF3dsWr1KFSx0ONGodVqKE4iFfNdagQzFMRlFQToR+fqGmpNV2+u7HQ1qcUKyn1qtF12wTm3dOxbzURhmd+J9onm0van7D86k4YBLsIMc6o1BlxaODUIZTUbeRWK1Xb6Io1km8aitUWRi+lTTnGYQoZWversbVCsGA/mamTMnfrQPnyJpXjaOpXU6ymYcUAc5U/TdlhK6HGX4nAWo6UizJabadSZaKg57HIXpaCi6pyZ6u3La7jWVK48LqXv47ryIbRLUVEA2EkDdZc6jApqJMy7QVVyZcWDgUIcS1Eaag0qH/YojpN2mjV2DAhGdK4/qRIOe7mxNpPYalaVqxTUylXbLDOd4768GoCAdoScOjlkTDqioHpcVi4k+mdeDqqlPgUJ1D+OhPuqaiUwjn3OHdfjlnIhCZHUyZTRK7dMoFvRcElBFwwQgAV5llRvs0xB1FQxX1VTNYXJaCUxjqHu5kmBQLIdnDClSDuUc4GGBwbU1QvAYxBJ5UEWxmrBLIexZs8INWZc6jcTzVFIYItTZf41AyWwe67kAcWNpoJiHzBDJedIKSy1Kc2k5NLMtDtXKCshlUMQoJrD1fnCuJQl1JBcd8NIDaWBSRTNVjlXUhBU1EhaKpFLzuFEScZgX2JnH1ObyZyKUsBVKLtUVhrApY7ULT0IkW86a+LhSGGxN7VxpOQCQMdoxU6+HGtCsrHbzauWA9+El4OKAIkBqT5akSYzW8ppoDWk3rBXjXpDlbZs8C/YMcwNsVPe0q+tWhrENDGclh5tqubS/EOqDs1RX9c4N8cHazNVKXerluRUHgqV6y440FJDzkngZrdLNbq531Arz3xiXmFnwamMP/xjGtw4+UYDzscEQU/K4ra1oAkD3awJHjfIlxW5cYGRTZRPIgXFAQXqS9m6eLYCl67vSdOhzh7Eqsek3hz9rmLSm9rlUJrdnKG+Qo8LS/CsKduMDX89dq4Gs1Qm9Y9fDrEONZdQK8DwNTFmvHYmUslNWXTB5mHq6/AHpNPTxSDSnIFEvb2Of1eSDCvPBHqT1wKZI8b20msf0GXXP6jXhrrUNXaxNNIv1LX8chO030Yrq5r06MKr79Tjz76mSqmgrnBAO2y6svbYcR110SmH8sHLaVRFWsmtH0ikSiINsn6HzEMgDVVjjaqEDjHjfME2OZcCYXVFXtUYgyKNzsfKNwNFBYxSt4ZqsSrlWPWWVKRwBxIk51uKmJsUeXTl2hRiXhoOXNY7RdcJE6Ss2lAoWPOGAwmRoiRUMQidMqb05RBkvcvJAsAwaqkSMuIl1UNp1pA0tts+D9VsDSgo5NwzRC9uWVPqPxwmISB1AQd9q0s9FZR3UIq71MBpNaHWAwe8MK8oQSWSinGsqAjwKjikXady9A4iwQsoCvWWq39GW0nGusnRUC0spv2sDarPTe5QQ62yErfGgNx3Tc3gNVUKY9zElCruc36zdF9SHVC+u1dzGlJvUQ4ouvUlQUn9jUR9+UDDjVkKQhR8kZQNJv3Z1vMykTekRvKakhAVXzRNYhmNW7Bsc1N1t+6J8cuJpVbMwFy+oZzKwja7pVeUDcDsggEYUi3udvOpTVy6dWX01IEntzimnRbheeRGtMXzFeQ8oIF6QV2lsqpDkGRDKoclNat5h7fIVBVcTDekJOh1TmZoWOrudtyni4rn5KXuxC2XU/+QVBqNLjaVaw2p2w1Xt6KgoMGWRKBaxrAMDiiodDn6vRYNqlBI8/81jEsgQZi4Yav1KwAwtoGX2YD28jonx6Jmuzh1qN5Sd2lMyqi2WScAT69mqqpe3JSAa0EyS5UA196lGk6g1VKXY3gjNeIhFUIgXVExr0lxQKuswYG6RvWW1IK1zBdUcw4f9tItH3Trbgbi2SqFgNC8GwuWaNCJLtKiIRIpurnIaDSqryhfQefSNR6483w8R0HYoxprA2OpK+Szumq5kgNxLVcCGsqVU38SOSA1nkwMLKILINP1Y0RGzaG6Cl0V1dqydKklxyzWVCqVNeCcY9kxc8VcqHqtpjJK4wAN+poG2xRHvfm45ljeesC6LYBBTb25fg2EPcpHrPlIsylNvaQAh6weVZvpmLsMKgFW2wYUcjDzfNfj7F0X/i0gxVzQjGqquz04sYEXFfQCPhZx67wKbqlfv3LqTtlVY1QBz+05yzys1WY7IB+y3MAB/oKmvtavX5x8mQ47cidNWGS0KqwlavSomgw70Mlcm8GcLUujsUJJpHqA3qS63QNaDYcUKR0j4shyvqE6a0GRURip3piqruJ4NaOKmz+1JFJffUhJJVB/DIiUunORWs1Y9agosmC9jZpaxaJerYYaxTLEulQhHQYcjdJ1TtUBaTQ4yZEMDHbs1pvk8yWx4jGFtGkmBhw8a0DqHpWGh3BPTr9c8FrSjFreyZcxZekGdww2mKNSN+trE2l4QAr70hWiVMvaLYLXoaipSn5Mmv5xc6ypMsFgjv4MunWKhbAd1PFcmNpB1ugwpx1whIjKY+XxMiUXRiDFmisVQJ0GMY7HTmaqJxjrVpihS4sW0gB6jgoaqkkTy+lcKlbKbs43nbVitW7qt5yNT6GO6xfM6XCbiMY25ZOmBgPCXNYVpjLqH3hVo3qXd/aZoLhCOr5ccmXCyo+mA8Qs+XRJF9OOf6SgC21g06g2VewqqH+opaAn50jfkOC2LFXbcQr5nLDRVFQoqV6Vet3ExplHDuyrkLLNgGuWgUBAzh6Idf55l2vSeutpw/WXUS5gXNqp3TcBkBYIjp56RTrlzD/ppZmJgsp4h2Cb9elaZkJRx352Hy2bl6bNlv523aO69rYnVSj1qTo0XeN7W/rMoftpnaUwJMMqFIhsS7rvvld1ztkXq2dMj2b1T1GXAnWP6tOGm2ysabOnqac7pw/ttpUzmqCFyS+8otN/fLGO+Ny2Ur5XP/7xdcpV5ugnPzhC4VCsQk+o8/94q155ZbYOP2JX/ePmx3TeH25051jkyzMUNvq1wZaba8vtttCiaEH/sIrdXWrkpVPOu0YP3TJVnzhkO228wXgl8RwVwnEOEF134+Oa/OijeuSZATWHAi07cRltMGk17bDTeJ108uV6/NlZUrCI9t6tRx/YemMVc4larbx+f8n9uvnOe7TPBzbTTputlua3WXI8W7pv8hRdc93Nem3qFC2z+CLadqv3q6sv0VobLKd/3DZZf/vrZC2zxAQdfvh2Gl1pKIh7NBA31e3WBxV0y73P6Pxr7tb02QPadM1ldNTB26uZ1JzFwrg+9oR066336tF/PqS4VdOaq66klSYtrXWWHqOuMeN09Im/d1toj9lnG2247kqaOix96eS71Zz2hHbYcCUttfyyuuym+/X4S3NUCvOaOGqUNlkr0ObbbK2rr31Gt9/zkMt5l8JYcW1YfaWK9tptrFaatIV+ddYFWm+NVbTHNutItSElXd365/Ov6KzTbtZeB6yj9ddeWUMD0hUXP6X7HrhBSmpqRUX3JvL9D9hclV6maVOPPV7V36+9S08++4TiqKRaseDOqtli87G6+ppX3UnCrNFiHQ4H2u2w5URtsuH7dPbZV+rxB2aqVh3S6PED+sIXPq7e3lF65NVQl1xypR575FGVi3n19XZr4/XX0QYbrqsHH7hfl19yucr5CVpqwlo64uiNde89T+rGax7TZ4/ZXX1jUuPRP1TVj773N+2wx9Jaf8P366tfuFCqTNGnDz9Sq08gRKxqZi2nCy/4px5+9Ente8BGWmGZRXT5RTfqHw/nVKy9pu5wQNVoWMutuY422mxTbbRmtwCGrJc766Jrddv9T2m7Ld+vA3Zcj9UFzpvNqcXqqwSqtQr629WTdd1N97spvtO2G+iDO6zpFuPO1LCuv/4JXfznB9XbvbiieJaCwky9f/N1tOuumznD98TT0rnnna8XpkxTLl/WqLGLac5gTYV8Wd/5/Ad07DdPU653cWc611p+rA47ZGud8LNr9MxrDS0SjNLA0HQVSjUVSk19/gsfEQd5P/54Xbfccpvue2CGensqqg3P1g47bqu11pmgH/74Ig3C/Fb69L7RAzr6//Zyax9uvvNxXXDuvarODrTGamO10UaLqqe0mBZbZYK+cdLJas2p6DvHfUbLLisNtKRj/u/3auUS7bHdavrgDpPUiEOd+utr9ejjL2r37dbS6ssUdOLpD6seVFTs6lU8+Jrev/YK2n/fDfWHy57WFXc8okoPi0mHVR2eqXHje7TG6qu6DSBPPPG0hufUFIZLKmj2q5uNA8057kDTrXfaQ5dcc5umza7r6x9fVauuuJQqKdmkV16Zpb9efpPuf/RlNeKShvp7tNxiDX10/63UO2aCvn7SWQpLPfrhtw/U+C7p1idf1bmn36jq7Dk66KBJ2mrrdfTK9FBXXDNZDz3xkMLBlhpRmtLdaKMdteEmEzRhSenCv12v6y5/RhttsZIOPXgrBUmsK2+YrIuve0xxktN3vriflhwzqNsenqJzf3uHSoWx+uJXd3NY/5abHtLNN96joeoMqTmoUX1LaZFFl9Wmm62tSeuNc0yXS9rGJcUhoKBXr82Jddyxv9JPT/2M+kqAg0El9R41S7GSGf264uoHdfH9L2qdDVfUUfts6Dz5JTc/rd9derNWHTtBXzx0T42fIP39zid1yWWPqlXr1+eO3k7fP/UqVfJlHbj/VlrvfYuoVsvrc8ec5ZjJPQ96v3Zdb0nVCol+cvrNeuap6dp+qwl68p9P6YWpBW27z2bab5OlNasV6ZRzrtW0F6XlxgX6zKc2U6HUpev+8aL+fOEV2njSGtpvzy00yiGVdGkES7KH6okum/yMrrv0ZvVPm6OVl5uotdZZSotMHK/lVlpJx3/9t6rkQx172G5aY4XRmjJ9WD898wo9//Js7b/H5tp921U1MJTTb8+5Q0+/8Iq222oFBUOv6Z/3TdNj04YVTujWYtWmdthtG71v0uK64qqnddvtj6s2VFdvHyhjuqJgvDbebC0N1efovslPKR9OUP8ASLjp1kEtXZ+l8RPz2mm3D+oP51yvMNfUgQdP0uorT1BfqZfleZpdl84473rd/eBLGjtmRc16bZqWWiynjxy0nbrDRD8//yr1z5mh7x/zEU2YUNa1Dw7qogsvUbn/BX14/wO03gbL6LlXpKtuflqTH5ms/jmz1Vseq6BV1A57vU9rLDVayy3ap8uv+oduuONRrbz6Gvr4ge/XqEJVf77lFV1xwa0K6oP6yU8PV3dZmnz/DJ1z7hWqJ1X98oTDNLMh3XzPS7r1phtVGBrQnJkz1DdxZS2y3FracuNxWmeNRRzYDFqk4wNFUU5JLtQf/3ytrrmjrkJjuvrCQYcDuidM1Bbbbq1Jq+U17ekpOv7kS7TIqIKOOmxvLbdEr9v4k66bKzh2CnDEBpFWiPUKdeIPz9N2W22tTTeYqCQZUD7sfROwKH1kgeDozzdM10WXXKtGrlfl3rGqDc1UOZmpSauO16c+uotmvzZdp5x5gZ59FfpvWUUBC6ZZuNzQmqsupeP2Xzvd3eIos2498OAs/eG8y3XkZz+scRMkmg4CJRv1+z/drPrQgA772K6qOG63rntfrul3J9+k447fQv2DOf34J3coKE7RJpOW0Mf23c6xQ5dc9ISef3aaDj9yM1159WS98ExVnzpiE5frfuyfz+nvtz6sWYMNHfHRPbUUS3yiqmYkFR3/079KM/s0ceKQjjlqB/W4HFC3zv/LnXr4mZe14uqravfdV3cI+97bHtN9d92sQz+9n0qlUW5vz0k/v1YrLtWjj+65iVvYO2uO9M2TL9XMaqQVlyzoS0fu5hYxNlpF/fLMezT5kae0w84ba49dltVgv3TTtTfqueen6ohjD9C9Dz6vX/3yBq203NL6ype2UYWdT42KomLksnjQo78+/y5dff8rqgeBlhhV1zeO2FsTRqXg65Z7Zup3516qCROX1CcO3lYTx0ozp87RT8+7QAduv77W3nAt7fX5s5XEOX3/sD20/OK9Ou2Cu3TTc89p9UVjHffJXdTb1aWprbyO++bpGt+3uHbeckttv35LYThGv/ztDbr/4ae18y5baddtV3R43BnYakuNSk5f+e65Wn+t1fXhXdd18QiKesPkx/W73z6qb3zvg1pktHTyjy9TX2GCttl2Na2xRrf6p0tnX3irpkyZ6oDtootW9NVj/6g11lxNHz1kHaeg199zh6a9OkPbb7ur7rn7IT366KM6/LB93JjccNttuuKiZ3XgIRtr0hor6KLzn9GM16bqkE9upJ5yXk8/If3wjNO0/gbratddNtbYXl5rMEUPTr5PW2y2uVZcbpRj4i659FE9/sAcffmrG+muu57Un35zp3526ofTfDrpkLx01BHn6oMHr6BNNt5YRx95vcKeF7Xyqmvo+A9voFY+0hMvD+pXp9+uJ599Xsd9aQ+tv+ZEnX3mVbr5sYp233oZ7bfbsnrltUjnXnyvHnzkBe2z0ybaa9slXfTzyz/dohvuflQf2HEbHbTjCsq1F03WVCA5phlDBf38rL/r4Wf7nUzWXWURfe4Tm6krbGpOXNDVVz6uJx5/Rkcfs7MLB++970k98sAMTX1B+vRRq2n82FGqxaQY0tVrw5F0xq8vVRhU9KVPbqJqrls/+MUVWmxsjw7bfwu3geebP/qNll93J+2z5SJuVwxJMXZPQurfcd8zuvKKWzVuzJL62KFbq7sovTxtujtAc8utttMSSy6qU8+8QotNXFaH7sYrZAKd8KPb9dzU57X7nutrhy1X1OB06b5bn9JDjzyqQ764u47/wXmKZnXr43ttp0036dZ9T0zXD0+9SXG+pEmrFHTc4Ttq9oB03LfOVi0q6Kuf21erLdnUUK6iI758usL8OB2y347aaNWKivlEJ/7ucj34Qk4f3WAZbbf9Ws4W2Mo8Uq+su4Fp3OVrl2tscUgf23MDbb52erApKyUO/cpv1d/q03f231DrrrW0iiFplyHl8j2qJ6H+fttMXXjpTVpymZV11MfW0Liy9NSLQ/r+KVepvxrq5BP2VKUV6RunXauZUwa02w7raa8PrKj+fukXv7hVz017Vft+fDNtu8aibp3EffcN6dzf36aecdInjt5aU16drTNOvUWLjYv13a/v5ViPU35zie5/KnYR/teO2lWTVox1xS01/f6sS7XKakvpyM9tqUsuvld3/uNlrbf+qtrvwJUdw/DcS9LPT7tIQTHW3vtsrA1XX1IVdsU1ckpK/WpplGYMSl/9yh91wo8PUCWXqBL2KxeN1nA+VldLuvuOV/WDC+7Q+All/eTYnZ19/t6ZN+ueF4bV1T+sLx+6q9ZYu6TLbnpSF/ztSS27RK+O/8Lm+viX/uqY//323kSbbjJBzzw5R2eedr+qcaDFVop00mHb6JWooS9++zLVBio6/rhtNfmOf+ram17Spnusp89su5SmNKUvn3i+Xn2xpBXGN/WzE/dxNu+En16rJ597UQd8aHttv8VS8MeOwYFxmT0o/eXCv+v2xwa11RaraY+dV3K46ZrL79UTz07XIZ/eUSf9/I969bUufXzvDbTVhotr8iNTdcZ5d2j2cF4brDFOR35sU8dwff5Ll+jV/iF96/g9tcrEsh5/hMD6Or1WrOusIzdV32LYkVC//P1leuzRWdpmsy20607LqDtsqsBmhAL2EP6nrKGqdPw3z1crbOjAj+yprVbsSZNhBemoz12uRn1Ix3x2azfHS24ZVN2l6GbGOd16z8v664W3aImJ43XEJ7bV+N5BvfLSaB114h/c+ppzTjhYM2bE+tkFt+iF51/WhzZaQfsesLpenVXR6b++Wi9Om6K9999CW05a2YGVyXe+rBPOu0HrLj9Ghx+0q556+jWdes6lmrDMEvrmcTtqTDCoY09/RNOfjZWP5uiww9bTKiuN1803vqpLr7hLE5cbp298elOd9od7dNsDL2vTDdfQJ/dd0fmFh59L9KMzLtfoYFAfPmAXTVqzzwVzzeawwsIox/aecsbFuufpcdpz25W1w6aL6sGHX9FPfn2pFllsOR39ie20SGmmjv7JTerJD+l7X/2wFuvB57Q3BiXtNV8Q9AHgKKeG8jrppAu12447a721uhQkg+l6qTd5LRAcHX/qPXrxlZmaNRyrXOlRXJ2llSZUtP/OG2qdVfs0tSXdcfcU3XzHM3r+1ZqSsKxma46ghpdecrROPmIHJS5PWXWLhx98cLp+/dsL9J0TP6euCquD6qrFRSVhoN+cc5XbCv3pj+2sotsONKz7p1d08rev0JHHrqdCeaJOOuku7fCBVXT7Tefr8IMP0kor9ujyS5/Q5MlP6Stf202XXX2bHnpgio794t4K9bKKWkJTB6RfnHat1l15nA76wDpSPKC7nm7q+7++Xgfvvrcuv+wM/eiETzuUPmu6dMppf9JmO26uzbZcQt3qV0Wj0oCExWxdILmcoqSo733/cq2w/grad8dVxW7lB5/s10/P/ru23mVP3X7jufrWF/Z2CvzSq7365nf/rGJfnz562HZabZkiSTCXi73yyqe1/c5r6pb7ntM5v7tHyy+9hL5y3CbKJ0Mqxd36f+y9B5xU1Zb/+62cuqsTHcgZGpAGmhwFyZIVFEFQwYgEQUWSJCUoZq8Keo2ACRFBgpIkS85IztA0NHSufKrqfdaubseZ967OXP/zvPe9On6wU1Wdc9bZYe29fiFo8GEI6ynICTPl9eWcKo6lTKWKeK4f4LEBbejaLBWX28zqbcdZsf5nbsuQrL8VCYYQYX82x/LLYb55gSq1qtB/4jfEO5N5pH262q5999ttxCRX4KnBLahdXpJRLy6TlVETF1J408/EkcNp3EAAjnrmf7SPIyfP07pdPQb0rYMUM/RCtQ7FUxhCTQoZtaowoGO6SiYkad15OosFHx9hxLgW5Oed5LtFu3l06JPUqy1lO8GH2bni1TNj2if0H9AOfVDH8q8OMuKJflStWSzFM0zheLSAXgF1P/tko1LwHfPUPWqyk/3lYU9tot+gVNo1q8PqFec5cfwoE567U22mz526jcrV3Qwa2AWzGXwCNpc6b2ldNww5Jlj5425OHXLz3Pj2bNu5g3XLzjPnpcHoKSQcciqA7uOPfs2QURmk109nwrhDVK4X5tz5S8x/pjfE+Pjp51Ps3B3C5fbRrWdlmjdK5evPdrDmWB4DuqbR745Kalv8bJ6Fl15aiTOcz7OPdqVcxWQWLNnNpn2n6dutHYM6VRTUhioTufQ2nJqP45d8TH5jGbq4mqqbW3yXmft0fyolBvCZbKxatZNfjp3h2fH3l2yU67mWBZ98sJbWzWJo3a45Fkek3FPk1di15wQrV+5g9KhHSS8XwI2JGa+solmjOtzdsZqqUUSuCwAAIABJREFU8b70xpek1GrHQ93Lofk0jHajkhoQPNvb735BIBjDkyN7qcWNKkvrghHgtdh7BGHuvC+oVSeT/n3Lc+NmDJOnfYXJaWDIwy1oUD1e4VQ0r42tWy/StHNlPlqxl8PbLtOpUTUG39eAr37YzPcb8tEMaThDp3hxwiDcPhj/wkLKV6rNCxNaEo9GMUbGTFxMYbGDpx/vS7P0oAJ/v/bZDrYc0zGsTQw9erZQJfpAsFgBcyMMNrvaFuw3fgcO7SpPDW1FkwYpCsOgGa3cO+JjLCn1Gdk3maaZlTHhUfgTYcoWBx1s3ZPLoi/XE1/RwNyn78ZBPmeuupj++lo0knntxZ4s+fBjdpxNovFtVRh0bwZlHC6278jhi4XnCFiLGTurDbfZhVUb5Mp1Ey/M/FbBBB4Y2Q5bTDLvvbkF3IW8OPl+Yh1hJsxcQL6uhmIUDuxSjYFdKjD1jaPcyLlC1551uK1RMs8/9yFGrT5Dht9O48x87KEkhducNHMN57Iv0a9vS+7qnEGclMgUEiCXAIncKoLp05YxfmofysULEb8Qnd9JkTlErKbnwnmY+MlW3MEc3nm2N3a9kSdf+JI8ezyJniAP925Aw2bx/P3LjRw4Avfd05mOLYy8vyafnRt30PmO6vTpns769YdY9X0eYYsDr+UMX00cwv7rJ5j99m5S4uswe2pTDu3M4uMvD6Ar6+HjUf3Zf+0ms+dvwGasjbn4FONGNyYppRzT56xGMwR5asQ91JLxK+hSzOlA0EpBEUyY8iEGs4fxo0dSs0Jkhgx6PWzdsY82ndqw8PP9rNh3k64t03jongxW/HiURStOYI+riN57lgUvD+KXsxd49W8bSapQjpnPdUNQVpcvWZjwxjcUxMLaMT0g1ojXZGL+4i0cPJhN57ZtGdCrLGZh+EqdyCp4owCBcIJKCkY+tRA3Xh55YhAd02UmKCSfRMY++7UiDd13b206ZFTGKFI1Cq8ZxmuIYdsBUVtfRb3qlXh2XFspAnLinJNJ85fhiLEw8+FuSkX+273Z3FavIVMfzERn9rF3XzHz528kOSWWJ0a0p1Z5A0afDncWDP37FsK3TjJ55BCsjhjmvLucsCnMjGf7Eq+/wNCX9qN3lyFW7+aeeyrQukVdPvt0Jzv3XeCeB3rRulqAybO/oShUlqH3d6JdIxnV83GRyri5XxG4EqJbl0x6d6tNrDlSftTUrK/n48WbWXfERe/2qdzXLQNPyMRzM78jt0DHE0PaUTHuGs9/couQJ4tXpt9LeeFkaR41xohEg2JrS9ncrKneqWFm3rxv6d6xK5n1HVgVxq8EG/VPJEh/mBw9OXU32YWXIuBlazya10OTjDRGP9iylAxPvh8+WryPHQeycSYmUpSfhdNsJs6SyN9mtEandymNB4/Bw95jfj5fdJznnulI2aRIrhEwCbDQwoefbVdlu/sHN8apNyjAdVZWLk+/dZBpTyWRQk0em7eHcaMbcH3XUQ75rEx8sAlLfjjJwcNnmDK+B8uXHeLsBY3R0oFK9Ht0Wi6frbzGwaO3eG18O4KmEAu+O6iwUYO6NGDM3F306N+AO+s7OLLdyJvLljF5ejeqW5z4TREKoaw7BZto1PuV/lIhNibO2UTPGol0GVADP3a+XXwTg/kwvfs3YOrkjXS6qy09M2MpLHQwduo3FOjiCRo9DB7QhjK2QupWScMRq8eqD/HdhqMs23Cd5OSyTH+qEVah5QquNOAiaHTw/dYbLF+7mTJl4mnVuikLv15CzfpNmDMog4DOwJr1F/h86RHMjjjqNk6hRk0nqSlJtK5qxhgMK+zSoFHvY42tSYtGzdi+ZzMes59XB3ajUn3ZEQjh85nQLGaGj19F2BPD0482pVUtO5oF5i3YxfFTOfTsWYnuHapgU3iQAJZQET59Waa9spG6DSvTo1P1yBYqsP9QPq9/tpsJ41py6uANdu4+y7TpXUgWwG8AXEY3QZ2dDz/YhxYupt+gtsyc9gk1q7elSetUMhrEkiwMlRLw5lfLd3PubJBx4zqpXYDvVuzlR1n9PNKSKpVTWLDiGKfOnWf22J5cuhXgyTfWMaVbBk2bV1C7BIrILDgyr7BNLJEMzgiLlx/jzNkgTz9bnT17L/Dlwlu8/Ga7CERUQYdyeGTifu7qVJH2HesybNxKRtxbiQNbfSTWSqZdpyq88+Iieg/ozN+/3MyjAxrRtkFNXvtyE6tOeLm/bToPda6iShE+s5npb67g4vli7u55D3d1MjJ74X627DvH0O5NGNy1igqOS8kfmLCGXby9/CKb955hcLe6ygpkzzmNTi3rMKxTGTwBB6t/usqRU+cZP7oNdvIUAN2rc/L5hsOsP3CIvz0zhERyFT9s11kr776/lWF3taRzcwE1OvHrfMx8aR110zPp00dwQTamz/mRGo2qMbxbWczBmAjTzQKXbsDsuSvo27s5nTvYlOSBsPqMeofKOcMmD35svDTvB2qk1+P+XrFczYtn+tzVXHeHcSR6GXRPK8JFV2nXpInqo269mx0HL7Po0/3EOmKY8WIvJs/4gvyblbGnXiSY51SD+q2c83y7+AwtW1TngcE1MARtuA3wwOglGOzxPDG4Fu3rJ4EvhlcXHmPT1avc29JJ9y4tFK5E2DU2xRoIY5DluB76TVlHjN/NqKH1aVavmurpwgEYPm4pxQYr4wbXp1HDSgruGfRpOCxmXGHYcOgmC77YTeMyZRn/VCMcpmJOnrMzY/4KvBY/Tes25OyeHEyxWbw44S7KkAv6ZNbsdbNg9VrS7B7mj79P7UyEQ3loxgQen/gTroCOQQOr0qpJZSbO/oa8W0ZGDMnAUJTI+59vxF5Xx6Ur+bSrmsGEh2rTf9IhkrVC5k7rzumb53j14z2E9AZmjepBeoKAF3MIGpP5ePl1Nv68nwZ1kxjzYDMMmjtCjAnbVMkup0jH8Je+ZOFzdxETJ9pCGmGdSEnoMekLCeNk3HPfkw/0HtIInabj248PYksxUngzRLWa+Tz52H1MH/sjRkMeE2a0J8mZxs5dx1n42WVsZT1Mm9KHKc8tIxTQYU32cT3PxKxH2nDsynWWrTlD26YZDB1QgdzcQibP2cytcDKfTKrM16t9bDh5GIvTSPBaLH26pFO3noNX563FkGjib9Pvwi5Ad2wKB2fWu7lZbGH8C9+QTQin1UifLi1Jdvi5rXoKqbExhNxwaF82L67ZSao+ljdmdWT8+EXkaanYU324s/WMeqI2564msPqbH+nVqTZ9u2UqotfBc9dZ8OlBcj3w0YzGxMhYYorltc/38PORM/Tp3IDed6Rj1vvRvFaFBTOEghh1YQJhI088t1aBjJ8cVptGdapjsXgo0GyMmbwOn8/A4w/WoUXDFAX6tosOCia8eh/rD5/m44XnqFQ+malPyeLAx9FzOt58Yx3huETKN6zEwV17qW53M21EH+Lj7GBxsWTTDb5ce44Ep4l5E9oRFxL8UwT/+uTLK9EK9PTuUYvW7Wrw0ss/cuV8Dg8OaoVd5+elJfuoXi6VwqtQrlqYEU91ZuKErzAUJzL1hboUeZN47fUjFAbOMHtaD2pbnBFdMpPGh0vPsObAaVpUSmT88NYRzK5MDDKmGuH1z9ez+4hGt9ZJDO7VFJcfnp72I65AIY/dezvV4kKM/Pg4CaFrvD5lECmxAYJhD2HRASvBAkuxx2/QSrCNRp59aSO97qxJu3oVI2SCX/eL/+fZ0R8mR6Nf2MbNoiL8eoGmycgRwOTPo1v7mgy8qyU5OcV88Ok6LuWYyfVFNEek0+n8Lso4Y3lvalf8/luqFOXFx4GTfubOWU2Vyhqe/LOEjA3R2XMYPuwRtq4/iTnoYfRjmeh8LvA6OHMrjykL9jFxZApOXzmmvP8Lk8e3wnjtFvO+2cDYId3Yf+ImZy5cZvyojixdsoWTZ4qYMrE7VpWfCzcmyJodbr5Yuo5P5w2k2A8jp37JQ4M70r5BDK99cZJc9wUmD72To7t9vPrl98x7eRAVFajZq1B8mjuAUVC+3gJBDeLyx/DKO1toWjONO/pUJrvIwtzn1zFkaCaZmUl8svA8N1x5THw8U8m+bdp7li+WbSMUSkOvmfEW3CAl0ULvbtXo3D6DLXvP8OmSX0hJcjJnfHvMXIdwLFpAAImJzFuwjdOyVXpXF2rWSGDOq0u4la/n4ymdcMTFkFek4/vVv7Br9zFBaitNDLMxgfTKfgbd0xFHcixPzVhEsSdG7RoJZsdvSeDDcW2wxLuk2KKE24qI5aGxHyns1YgHmtIqI46cUIjPll5h185Cgr7LlJF9dq9DJbyvTGmGLjaVV94+xpUbF7CaCgm7RftJ6MeV8TldjB3RlC3rDnA5y8X0KT0FPg/BeMKGLDw4Wf19DoeOHGXCpD4cPxFi++YznDizD7c3h8y6talbrznN2sXz49ozLFu6l7iEAnxeN+k1b6Nlh3a0qyHIPCOL155l/+FjzBnbl+sFbka/soJJ99YnM7Oe2uXSwkUYlFyCgCIFtC/MIzNfrjzIkSM+pj3fil07z7Fw4TnefqeLKh+bJKHFwz1PrubxoXVo0fw2hj29nCcHSoJYnSXrNtG4eQvOH9zHoIe7MnXOch4dWI8W9Wrwzrfb2XToMne3rMT9PTIUFFrTJ/LKJ+s5c/Y6TTMb81DXyvx9zS/sPnqNLo0r0r99dYTFHYEmGyhyFTNizo/kF9uYPaon1697ePPrDZRP1fPqU+1w2Cx8veogO/YeZe60h7ByVSV9xaEkNh45w7cf7+bDt4Yp9lRxfpj5n2wgJa0SQ++qH1mVGhy4Q17mvryBzEYt6dDFhNUQy/MzV5Lrz+UyGlZvrNqJrFrNTveuvXhzzjLGj+5HzSr52G3xCogb9lnRiQicoVixZWa8uJQGjZvQv0NlQmbBotxg6apdZGW7SHKmKD6pr7iQu+5uQMeuNch1aUyfsRRv0MbjY3uz8NOvSY6pQ3p9Cz+sOkWPu5qRnXWGg5tuMPS+NrRtI4KSDkTm6dGnvySgd/Lo4Bp0aJgAgWTe/fIgyw+fJN5dnjJJssg6TIU0I/ff340G6clKBNGvFXLvlP0khNyMHlKnJDmShYSJ4U9/Q6HBwey761KvaWUQRp2AzPNy0SeWYeOuqyz67hhlUx1MGNeMGL2Lw2dMzH1/E7d8BVRKTcJ92U3jVg15dEgNBXwnFMuiNVksWn+YJulOpg9vGxF3DWahGcsxYe7PXL2eT++uyfTs1oSftmTx2fL93NWjBt4cC9v3nKLz/Q35+utVJATLMGFUR56fv500nYdZU/pwMTePZ+f8SGyCk9cm3klKIBdjrJRz0vhk+VnWbdlL7UqxjH/8TuIskskKadvyu8mRaL4p5prOyTffX2L1jiO07Fwfd2ExB7eeZ+CQ21n06UbMzls8/sRDLJi3GZsphxkzOxFnjqfQDROnriXHl82T4+7jyw82UrlSIuWrW1m//jJ331GVrMIgu/efYWCfNnRsEYtwcV/+YCd7zoaZPKwKi746zjX3Re4d1Idln+2jVo146tRP5McV52maGceQ3k2xGYMElWiZhkHpIJlYvvk4K1b4KSzOITXZTlHBZawWD107ZdKrewY+fxEPTV5FTDiJESMb8/G766lY7TbKVTew6Ydz9OxTnewiP3s37uKBexvTulEDDKYgp69f5cXXNpMfNPPpiwOJN4FfD299c4J1P58gyWQkUYSDXR5S7JcY+mhf6lWrrHZNPNh4YvwKfN4wox+rT8va1cCYo1hzw5/9hlDIzIgH6tAyI4kATkxBE0FhDTg0Nh66xDvz91GrenlmPtMKq+bm1E0Xc1/5mRtuHc5kA75iLy0bVmbkkMaYvV70lhDLN2WxeNVR0srGMPfpTti5qagaIc3JyLe3UXgpl77dq9G9y218v+YCP209SqfODXHn57Pl0BU6dchg7Yo9WGL0DH68E2/O+Y4Uayqvv9yOfcfO8M6C0xhj3Lw4pSsVrSLdk09Ir/HpdxdYuvUmraUs/khnwpoPk2L5amiGWN5cvIctR64yoFMGvdpW48CBPP7+1TJSKzoZPuBOEjEwcv4+zO7zvDrhPsomCbOgVFFX6OYRdc2/LDma+OZmzpwvJmx24A8LkMuOyR2kXjU9Y55sz8Wrbua99iP5/gR08QZcWjHGkJUYq454p4d5I/pgs3nxuo34TUGOnfEx/70tzH6xF2WcIKKgPtxoejtfLzlMscvFsAdbKoS7rPTOX/Yx7d1NzJpwG+GbFmbO38vUCXdQO87MvMUbSTLbMcVXUw7RT49qyU8/HOLw0euMH38HJu9NXNYEjFhYsvICh44fY9azPdi89SbvL97Me/PvJs4PP1+E9z9cxKwx93Px/BU+X7uNJ54YQMPUkAKBCotKMPtSXoixCHvAo9gVr723gcxyDrr1q8qeY34+ff8nXnppKMKW3XskwMKvf2DmqBYKSyPQWVmRHzyUzfUbVoyGFJatWKk0op4b349T57L5ePFRKpR18PKkZhh12RBKRdMbOXo+wOvvfk+Rq4DkJFEN9+H2JGG21aVj5i3uHdBFtGUx4eT8pRxu3BJmTworlu3mZp6XDu0T6d2vJY9PWkyIWBrWSuH40dN4QhUZ3DaVrn3qYNYVKsE9mdgem7xQgedHDb+DllViCFuNvPPZPnbvyqJ3j7r0vbN2hBQi5TNBzsYamDRjIxnNKtG3ew10ogtl8LL7YBbvvnea2dO7cXDXRXYeOM7ESd1IkIcuGlBml2KzfPrBIfILbvHUM13VDpbb7cVq0+P1aLy5YCMuV5jho+7gwJ4rnDpyi9Fj26hdINmhEiaMlUIIWFm6+QYHjhxnxujOeH0aI55fwEP9OtGyRW1ETy4gCtFmfURgzhTRVdKMHpauO8Gh/UVMfq4dP2+/wsLPD/HWO90xhrMIeuOw2mIZ9uwaHhqYTP2MOox47keeeqAejevX5rmZi8gvMPHUI3eRXDnEhGkbePrRTFXCffnTnRw/HKRvh3L07SSDoFGxA6e8so0zly5w/319uKtVLK9/upUdBy5yT5dGDOheL0JpVWKIRlb+fJ7Pvj+hVuqVTTeVUe8lLZmElASG9kqnU2MHS1ac5cgvbiY/3VoqxthEYNwEn6/dzMFNeUyf01dV6pct28/ZU5cZO7IPCY6IiJzRY1aUm1mzV1MnvQF97yqv1lqzX9pAhdqV6N+nmmKvyQLWRz4FXjtzZn1Jrzs7cnu7NGwi9S20aBFklV0g/3XMtlTmvvwtNdLTGdirQgRnYLaqhcqx0ze5csmLSZ/K98vWEzDomfF8L5IS9Lzxzk8cvayn2m2VOX5gLQ/3v4vq5axMmr2aKk3qcfP6BQzXQ8ya1IfUcgVoxOELhhj19FICukRGPJhB6/oGwm47C5adYOPJHAa2MnFn9/aKWq4XnI3SMyj5ZzLTbfpPxAWLePK+yrRrWIOgz4ffksiQsV/hs5Vh6r11qd+gLL5wIXp/kFilbm/mxz3XWPjdEaqVsTF5bBusUuK44GDugp0Uhvw0a1CRi4cPUOBO5P6BTeneKp5Q0MXqHV4+//EyMabrzJ/WA4MSyCvERyojJ6+kIN/Nk0Mzub1ZDY4czWPuokNUq2nl+iU37iIBxfbm08+3smt7DpnNa3DgxDG6t6jFwDvrc+pSHrPf2YvOYmHKyBbULycc3TDFJPHRskPs2n2UZnUr8digthFMZzCinv97O0dSABdyh85g5eg5PzPfWkp6RituXL9MXvZFPnpzMK//bS8Hz54mo2lj9u+4QNe25Xj43pqYAgZCJiMvvb2TQ5eu06Rlc/ZtP0y3ThXJaFSJt+ZtonKNRK7fDFNUcIUXJt5DRadP6bJ9/sMplqy/SUZGPGcOXKZaJS9Pj72bkWOXorPZqFojiTPHXIwaUJZWmXUiYpFG4XSFMQVtigkmbGS5za179lDsMeP1p7B+7SG8smidcB9VK8KcdzZy6bKF2hkxHNp1nAG9bqdmbTvz5v1EhboVuXGrmGBuAVOf6Ur1VAGww+kbxUyevRHNnsIHo9JJSY5IJ7zyyWr2n7pKv86t6Hl7PSWroQg5OpHCEIZqQJXHhk9cRjhoZfjg6nRU5sx+AmYzj4z/QQlwPnR3dVo2SlDUf63IhdHhUIr663dd4otvfiG1TAyTnmqD0+Lj9I3zTJl3FH84jjYNUjh96gLZriIeGNKGXpmVMAb0bNqdw3tfbCIl1c5Lk3tg1xeqHRXNb+Oh1/fhu5LF0N416da5DsfPB5j37gpSKlXmWk4uRreLOa/czcKPt7FzfzaZrepzdN9ZOjSsyyP3l+fUJR8vzT0gG2c8PaYt6amR7fagQc/Cr8/z/e5LNE8vYszDdygHA0kQDRTiJYk3PjzKtjNnSAzlk6wPonn91Gtam/bdm1ApwUnWiUJGL9hHXPgG78y4N8JIFDayx4fFLmKukZ3/vyw5+mjNMVavPk3Q6ERnKlQTS7whmUbpdh5+pBaXr/mZv+AgV3PN+O25GG16/MU2rHqNxo3jmDiwjQJoiwKyrPL2n3Dx9wXrmfp8H9IS1VoaUXAQsPaSpVvIvZnDE4/1wkwhZmzsP2PhhbeXMvv5DpjdNma9tYGnnmxLg8pluFokq5IPsCZUw2IyMnvy7Wz68Sxbt5/nuSmdSDJBkQ6Ki+D1N1dRpXYS9w5owdeLTnDizC2ybq6iki2Dq/4CVePv074Vmc3TmD7vffr06E2n5nE4Qja8WkTdWmlL+MLoLEF8OiPT5nxHwxoZdB9QjQUfHeLIgRMkxrnIz/GSWD6N81eDPD6wHeVTkrDp3NSoLhYoIbxBPRez4aVX1uDxFDDrhYFcuHqL+Z8cplqVFKaOrYedQgIhp5LFWLftKl99s43mLepwX/8Mhcs6fKiATxfuwRl3i2nTBnJg9w7atWqlBoM89y3s9iQ+/PQn9u4P06ljDHf2bsbDYxYTY0/mkcFNcRXmsWzFSXx5+TwwvCftmsYiOo+yAhryzGI8AT0jh/WmSwMHeaEg8z/bycljxXTuWI2e3WoqLRxpm04CSphz5surqFe/An27N1BJiwgvHD6Wx/ufbWPkw+3Iv+lh5fqdDBzUgibVyxH063FLWU1vYcr4D+nZ63Y6tK2CXwthN0YkA4RVdDQbXnn5A8ZN6sXJo9kc3Hme6c/3UwJqIS2IVVDT4UI0zcln35/nl1PneGFsR4ThPuu1L0guG8f9g+5U+j4WE8oWJdYmpHURgQTRBf34m5+5dsXDM6Pv4PC+HD79ajfPTmtPpVib0ooqKoLHJ61i1EOpNMisz4jnNvDY3bXJbFqdrbuPs+K7I7wy8x6KQnmMfmYbox6qT9vM8ry68Di792TTq3M5BvSohVlv5vItmP3md3gCNxn+cE9alE9j/pIDHPgli24t0+nbqbqy3pASlcTxxUWn2bXvF4YPvIM+rSLMi49XXmT5+sO0a9WIMQMr8M33Rzhy8iQTn+mPSfUbJ1k34bV3v6NPRm0y7qjD9l8us3zFRl54+gHKxsumVEjRf20GvZpEXpi9lMyMJtzZo7KiE784ezm1GtVjSKcaaC4wyvgv2MGQiZfnfE1aSjJDh3cgIGQ9UeENSTILZofgpUzMnbeMilWrMLTHbeTm+bl2PY96jSrgDrvQ6RycOO/nzTckDmbenNuHsk43S1af4YsNuTiSy+DJ3sWEh3tSr7yTsS+tJ8+WhN+VRz2nkzkT2hEy5uNTlHgY+cxqfKFEHn2gKbc3MKhF1ZsL97PtuIu72wfo2rkDNqMIxXmINQnaSa/o4gaDnm6TtxPjz2PcsFq0qldZaTm4dVbuH72UgCOZGX3SqZuZgs4UxKLToRUXYYyJZePuLN5fuJOKldKY+mwbTOFbnDpn5sU3N2NyOpj4bAd2b1jHz3v1eDy3GP9UT9Irm9iy/xrzvziBSVfM3AldKJsYoybOU1ddzH53M6GAxpP3NaJ53TQ8HivDp61B7xDD31iqpsQweWwL1q0/wBfLL0JCCmH3FR68uxGdW1bgWm6YafPWk1sYZtSDrbk9007IYKcgBPP+9gPnTl/g3h63c3eXOhGShzw3Jd/wj8tqEQ24iN7BTR+MeX4xIX0tfO5bNKzvYMIjjflxo4tFq3ahdyZSnO9i+D230bVZDDbBzNjCLFlzha/X/4LJmoqn4DrPjm1BtSpJTB77He5YO4U39VSr4OWV53tjkY5qCrPnbB6vvHuIYquDJK2IAZ3K0LVzJrPf2sYvlwswOfT4Cy28Na4+Zcskq86SrYWwmfUKZZJ1JV8lCY1rxynhFR8Ojl8O8MF7q5Wm0Iyp91E+qZh1W1x8veoiXrOXQF4e00ffSdVKBibP2sRVvx0tcJNaaclMe6Y9cXpZLGucys5nxmtb8VoT+PuklqRYIm4Mb39xnE17D9OjUx0G9sxQu9W2oAOfmHhLNSWsUawzMuzZb7Cakxg+uC6310oFlRw7GTjmU6zWFB65uz7tm5RTY4/SDgujSk67jt7ko8WbqFQxjSlj22DTXJzIusqLH1zGVezj7zPv5NtlP/PD8etYYrxMfqAnNRNiOHzOz+sfLFMVnanj76FKWkTaJCtb4+HXN5CkuXjy3kxaNE4lq0DH5Hnf4TKmqjmuSaKOMWPbsGrjbr5dcQ2rM1X1w8fuaUPbTD03NY2JE9biDoQYNqwF7ZsIPi9EgV/PjBdWcsNjo1OLEEP7d1D6XiJdE2MtVLti7356mq1nLtKnTS0Gdq6k2LtSbvPhx4KZrAu5jP3gMFZ/Fm9OHUSZiG4CvkAYi0xASinU/NclRwcuFfDxx7u5nOPFkaTHVRDA4HXSoWVFHnqgJteLXUyduhqfLg2v8Qa2GBOh4hjwFPLEE525PV0EYzwYBFxsgu37r/DRhxuYMysySEv5RxR1ZaLdtOUaP/z4E/3u6ULDBmXwCIXx/RWEzEmMfaw1N64WMnveEp4b15dalYQxZmQQtjYLAAAgAElEQVTx+h2s2XiI8qllmTrmTlYs3cHZSzrGjb1dOXodv5DPzh0nOXnkHC/OuY88DZ5+4i3GPDmaug1DSrlHVtVff7eLy6dv8PSzvVi59jwbVx3mnn6Nad+uAkXBAAeOHWXHpt08M+oxzIYQZ7PzeO29bxnc7U7S0g289eY6BgzoQc3KNhJjbEpXYsnqvew6lsPI4d15debf6d+7Pe3uqKHgG5+vOcT6bUfomJ7KQ0Pasu/IGd777CCVq1RjzBMtcerDCrQm9zB99nJOn8vmkYd606l1WVUiyb5lYuqMzzA5K9K/f3sO79mKQTPQvEVjMhrZuZQN899fSl6hjtEj2lCzWgojnlmJzx3mqSea0qR+Gh99sZ2dR64pIPbUZwdSOcGo9HYeePY9KlWvSrfWTehZp4wSHf7bB9s4ebyALh1r0a1jTVVHFxCcUDz11hhmv7aMmjUSGdi7AwGvht7q5peTBcz7YCWzpzxKcryBma99h9nkZVCPLlSrmqgooO+/dVgBTO9/sC4XL57gZraP1i0akJoWKU+/vmAf+bkexoxvw9aN5zm88xyTJnVUmCWr6BLJAB8O4NdZ+Oy7S1y/ns+oYRmIm8yJX3J5dcGntLu9DX36NFWg7vMXPGzevJmGDTNp1CCFYDH87aMNOONMPPFAG7KuhHn77z/QqFkqA7o3we2FzRvP8v32i0wf24CyyUkMGb2Mob3r0r5jbaW8LrRheU63fFmMfXYvox9qTPOG5Xn10xNsPXKTbndU5N4elbmV6+fLLzdx/vx1evdtxR2tI/istz5fx97DF+jZtiH9ezRVUKgirx+918uYWWsw6MJMHHUX9SsKwFDHxv1FzF/0E2arXVHxd+4/z4Gjxxg/rq/acT1xMpufd5zjyvViZo3I4JY+lXFz3qB33870anpbhAUj1h9KAUkWJ2bmvLmQGtWqc0+vliru895eTPmatXikUyO1/HWH/IRNAtM1cfRMkM++XklypRSeH9QSnc7L9SsuNv20jQ53NiAuoTxvvPktGZn1ubt9Xa5eglfnLaBz97Z0urOuur8vV25nz/7LVClbk5EPZhJvyuOXS3omvvITXmKoEJvP65MG4LSGeH/JcVbtv4Iu5KFL/cqMuL+RKgm6wg68Ohgz6RMCWiyDBjSnc9NUhQ96Y+EGdh4r4rG2VenYqZnaOYyo25VgD0qEd/tN24zJnc9Tw+vTsl41pYavmXUMG/MtPls8z95Tl4zMNPVWv89DvCWibLVx93k++WoXFcvUZsaE5th1cPEqPD9vBfk+N++9PpBEq5fpc7dw8bKXxhmVeGhQQ5X4TnzxWzSfkYcHdaDWbbFqF3bXwSw+WrKV5KQYJjzakUoJkpYYefnD4+w6fACzJYb+3VrS7440srIKmPPeZq7544n1FzNz0p1USvbh0Uy899lmTp/x0q19c3p3SlS6a4dOhXn3/YVY9GFGPtCfRumOiJZnKKC8Bv8oOQp6xTvNj9esY/7inezZ61c+jUOGNKJ3KweXb5Rh2msruVroJjHRztzJPalo86OXlZ3Jy5Gzeua9v5ZCl5mkWI1ZM3vhNOlY/OkRVh89hy0cS+e2qQztUycCEteHyBPW7PPfka1Lw+m+yMRHm1GnVnm2H3DxwZJNFAc8pCSV483xt2Mzu3BJ0r7gB86cu8rjQ3sqad9FX2+i1+3taCGlXQN8u/Ig2zeeoGF6PR4bVh+rUePQyUJmvbeBYr2R8nF6XnmuD3FWD+99/gtrDuRg0/tp17g+w++pqjTIRDJl/7nrvPPZIbKL3Xw+qxUJFoeCGby7aDf7jmfRp1MLenVNU8QE5b0obU/WFX6NsMPIsPFLKSzU88wTrWlR14nFpFFEDEPHf4LFnMbjd99BqwbmEt1a6S2ioaRn9+GrfPTVSsqlpTBp1ECSjLlkZVt5YtpayqbamDeuDbGxDsa8/hPnsq7RpnJ5xo1pyrUCHW8t+IbcvAKGD7mbzLpl8frg4OHTvLZ4L40rJzF2cGeSymiKEj/n/Z/YdbIIzahjRMfGdOySTFZBAS+/8jNZN3QkxgeY+XQ/qqT4xJGPv39ykItXC2jesgJdO9yGTQenzsN781djMmuMeKAx6TXK8/K8n8i5kc1jw5pQq05NXl+wQ42P/bpVZXDP+mrtpUTeFa1U49zZizzz6W4s/hu8MWMMMRbZgYvIyUovNKtNF+dflxwVa/D9jydYsW43XoOOmJjy4HNQu0oM/e5K52ZRDu+9u4WwMU2h8t3FN3Dq7bRqmM7A/nVxGMSQVnRxLOisITbvO87Sr3YzfeoQkmRECXoQpbOwzqmA5at+usrSH9aDzU6x10v79BTad+pI9SpGThw/y1efb+XBB7tQq3oCWsjGuXyY/eoSyiWlMWlsW7atz2HRN4exJV4jmF9EbEyAtp270q1lbWJi4bttu9jx03GefuRBEtKKCfljMJgD/HIyj48++prHR/dXWkO7thfxw+ovuVlYBlM86Oxm0qvV5/ThoxQVXMXsTKBqegsm3FeBTbsu8Pk365k5/WFSRQndDz4dnLtSwN8+Xs/99/ahODebdat+wqh3cqvQQ8ge4u7BPWlW1anKixs3X2DxqkMUuYOUT4SCwjy8JNKxoZVylWtTtnwlKqQYSUuIqDt7NDt7jlwm1+WnYoUkNJ+OXw5fZc/P+/GF8jGZzaSnN6FV29tIrypiiSbGTVyixOIeHdKEhrel4tPbeW7mTm7dFHC4hY6t0/lq2Xby9U6u51wgPTmN2o11dL67HcvXHGfjD+dwigCdyYDLYyJkCjGyazNqNazAgve30KBBKn27146oDFo1tuw6xeffb+fhQb2oVzeNnGLYuPEU+zevUyPGdbdGr171aNq0OeVTzNzIz2frD9fZseUI6CIS9fWbJNLh9juoWBWWLtlA3jV47PH22M06gh4feltEyflvHy3ll5OFFBW5qVDWxJRnHlUCe6evwo8/bufYL7+gBQNKx6Zhw4YcOnSI3NxcylgMJFepyb0DW1I9OYjf42DrwRy27d7EzXM56M0eUstUJqN9T3o2t+IpDvDUC98x7K4WNGleUZmz+kMx2EJBcv1XmDRzD8P616dZo9rMeX8nxy77cRWexxnjxqLTU6lcTTrffjsN60dsIkS19u9fH2fX7hM4TV7Mehe5Lhdl09Lo1KwxnjgXCfZEWjWo+CtTQ4Qpfz58Fk/ITaM6iezeVcSSb/Yoba9AoBDZcW7evB49+jZSydem3X4++GolzrggjnCQ/CzRYYkjZPPyRL9+fLDoK4yOFNyFhdSplsyIRzvwwss/ku8R4oGoiBdicwTR+fKY+tQoKpeBs2eK+WHtKo6eDBAfb+bWtQA9e/SlaSsHb7y9lJxbRlV2rVrWxeOPDeL0qWK2bt7DufNXcft9JFdIon2nttzRJok4cQHx5ZDvsTPrrZUUu4zUKu9g4qhuSnxyzZYLLFy+TTFy7uvagjtaVcXvL+bQMUlQjpIjon7OMuDPoVlGWfr27sC67edZtemYEjI0WTRc7ivEOf107prJHR0yFQ5RJEZGPb2CeLOFR4Y0oVHtykpk0xWSHelvyPW6sIbLEFA4Kg27ycHjD/Xlu+UrOXEpD1vCbVB0jAqxfgb36YA9oSyz3v4cvc3CrCmDSbEUc/i8QckaFBe6uL9Pfbp3a8SpK1727L/Izp+24BaFd28BcYnJ1MxsRdvWdaglKtVaMWGjhS9WHGPH3oNKiO++frfTplF5PB4fM19fytkcPdWSy/P0yLYk2KQcZaEoBBu3XGTt91sJuq/gCRhJrlSRStUq07ZZJg2rR7y4lKuPmAEocdt/vHPk8Yo6fERV2qvz8/3Gw6z98axS8h46sDVNMxIo9sQy9+1lnLl6g4QEM7OmPES8XkMvKr8mPxezDbz4xtf4g0bq10pk1CPdlH3Evj1XeOOrtSTaHfTv2ogOLapiEn+0YAi3zsx7H61h33E3SfY8Xp05DIshxJmLAeb9bTE6m4XbGtRh+N1NsJKvSADT31jD6dNXGPdED+rVqMrWXblsXXkDt3aZ4uAF4hONdGjbivYtauN0+CCURW5RVV546wty3H5qlk/g+Sd6Ky2d9dvPsHDNXkx+OwN69aRjW4uSn9i+/SCb9+3mfLYNR0osnnAxj97bhYYZKXy28ghrtuxVdq9JDidFxT7Khi7TrmM7enZsrbwc3eEQIyYtglAMo4e1pF69sorYdNMlMjDfkpXlJ9UkUgo+8jyF2CzxPPJwf3ZsP6wwZ0mVynHrZgEpVgsjh3dWfM33PtuHq/g8r0/vQ3x8GttO+Ph44beEbnno1KkqPfp0UFqE27dfYf++feTm5CihU6vVTusemdRNi6dR1YgTRNAc4KsfjrFhyxncwVs8O/geMjJicAU8zJyznBv5RqpWiWH08O6UcYietYXcIti2O5ttu9aSfyuXgMdEmcRKlC1XmdvbVqBF/URVBZgx+wdu3brFQ/c1pH6DmixdvY/tu7PpdEdZ+nWrr9p4KBARjzWaQty4cYNHXthPWowBd8554kXw1Cx/D/PyrPsj4p1iXv5XAbIlYFdz/Xy9egu7j2Xj0ZyYdDHowoWkpeiV0nXWNY1ij1V549iMRdxWxckDd3WiYhmjyth97lzs5kTCRsGY2Ch260kQAeCwhlsnJgKR2rDm92EvsYUQY0BhBvj9ekXD9mouTIJ7KgJrjNRxizAQS4h8isIxGMMGYvTnCQVS8Bpj0MQ5OeTFhl0piCoSpc9LkS1W0f9ipHZJDhaSI1t1Ivoq5A6D6HAH8HtNmKxG8W0Uk3U13ytJclE5LnEcF9VUEVQLhm0UBTRizMYSHQb5sBiKNQ+WsB6TkgmWw6rUlaUWrZzOdS5F1Rf9UX9Ah1ck8DFF1E9Fgt4EdhH2Lnm7ZOQRjw0B3JjI1/zESblAPKqCeswGZ0RpOxxpNMrlWM4qsrKEyAvYVGnJrqwfxNTBiFcn5RU9cSaJ13UC4bL4DRHfH4cIqoQsaFYBEorRSkTtVC+mlBERBoKea9htohaejKYV41QAU7syNAyoKUhyXh9en5eQJU5dj94nZqwClxd5fWHN2HH7c5TJcCjkUCsHtaMREuNd0VkSvelrQDK6oFHJRKjltvLFcuIWPzJjxAZF4uoJiFClhl1vjiinFntwxthUqSpiSCrKtIKL0ikRMZkMbUZNwdHREvAZwaWBU3yRSgw8/SaI04olSybLo6ecHdy+AuzKbT2iXRDW5eM2xIvmtcK1FImE9m+cuJWwq05BITEohSV5LmEKSFLtP2JnKv6BqvCDQ9qh6FYHjIptF1SO7Tr0YT2+gNiOyD50IegSVcyE1SekViO2yHNSr/erhq3+pglIPoDNasFVHMIaqyekuQkZ7aXm8wRcbuIcVqVTVRAQNeRIO3SHNSw6AzbVcCNiblI+E0EHn+bGZrSXeMLJ9Yt8v7nEd13A/vK9qEyDvcSvSjXlUBCb8ssz/6oqLOUD2REUuyvZ6QuIBYQYwJY0fWm/olNmFqV7pXESseeS0omgAU2aD4vRQKEmAN1YZYsQUXcSzyg/+nAYk04U5Q34fRohiwm/G2JFob/EW012A4uKjVhiQNxXxNhblQ9LBLbF4zGkM+MN6dTOjMkLMSWSw24B4oqlnhucVh8hvYXCEvutcL5GvHRos4niEnVseb0wU6W/B0wRxWyxzAhrHoJmu7KVEQaW6Oc5VQMRvSrIdemwOgzKbijBKh57ET8tvz6PsCiRl/jByldxSJHOq9wgJWbFfgyxZrWAE0X732Wric2LdALpbmZpnRH2rggjx8izKPFXLfSC+PP6VFlcT9inYTLJM8/DYE+iUMrawhgNhbCWGB3Ks5MxQKoj8eIUoXbzxCbGQFivp8gbxGE2kJ1XTJkyglcRVIIejxtC4nlXck/4xSw3hgI1NkTGTHmWEk/l2acywZBSd5eSsSSEfl9QKZ+HjTpuukPYHRHjKWUR5gkQtEmBOhIfdd3KX0BsM4R6H1RG7Go30Q9J6tm7FJMvXMLj1Su2ny1iqSSfI64QAQEEhskPO6VyiDzdgD6MUdSzjSZuEaNMUsQ1Qp653J+Uv6QEK09PzLYKlG69lVj5fbAIn9FCUAwOg+CwuSgqDGBzxkd2rYSnos+RT1QaQIGQSV13qR1bqZucqlb5IwrduhjpvxZV/rKJm5S4UxjE6kqjwGXA6NArJm2iSeZJuUiRyRc1tjCesJg7OyLjsGJ2i/CHEb3Xhd7kwFNiDSmxkB0i6SeyePNLmzCJEY34sonRtHL/VhIubvFI10QtQfaLZK7TCbIFMXQQvwidWIj9VcmRMI9ErvpCQYDVm8+zYetp5dNlNQm11UtABtuYJILiaO7z06Z5Bbq0SaNuWYvCxshDEUqjYI484Sx0xjiZdjGGxAsmjCa+a6pJaITDLqUErXlNGMUoS7qhdEzR6DcE0ILi9yK8SNmZycMixrPSU8wRzRIMl0Arp7ajhaZul2AH9bgMbhxCcXaZcDtS1Ngeo1SIZfUgHV9Gsxgl0W40auhCLgw6Jx6PXinj+ozCsxN7glgFIDeIJ5oyzbNj1rKACgSNPgValb9jcoEnUTEMlLGBZimdPxW+Sk0byoTdQUDvwxQokZQXn6OgH6PfGskWxRokaFLmkwFxd9fLKC0sHVn1hfEbg1g9xkjGYojYAMhgINYjakqQ1ypfziJCWj4hiySTMQpQrxMpXaUVVEwwHIMWKMZi9hDWklVyEPTl4JDBIChiVPloQZO6XuXFILBHyRbEs04yd3mOIZ0CeRrFAyUog44Lv86BMTKPRgwrDRE3bUUT1oSFF4NRrMO9plJyFl6fGFMWUBQowG6qobARMlCEjTkqOQrK45ZRPmIMFfELkwKrScoDEUH8oE78sEQmS56rXJSZkC+IvsT+QWIsJpohYeuoJNGBgTwMHi96Q1k0MQpWs4FXWVYQLsKnM+OURCRsx2tyKKaImmn8MSWsAj1YPIqNYtPlK0R0odGBMxR5j9g5lJZ0dMonTJgImvIL0YIxasJTcmBCwigZECJikOLEGjH6DdtkOBOl2UhiEPFwEeafPBcJu6bYNOrBitKjOYxmtCjZfwXECTtVEiXxUkdIKvsy+9twB4LYxTlY3q68PcKEjVZ0SiokhEfTsIm/ioyMkpSFNYImB+ES37OAz6586TAI8UC86ZxqtjMI2UITq4rS7fIcWQoo/0NJRNHnE9bileWheC/axBhUodEjktSyI6BslMU2xK+ht8gwbMAoFDiJl1yqKA2I67p4LMqMIodQfqVNyPZISRkxkk2JRoZ0ksjrAoYCjLq4iF2P0hMP4fFmY7OUA52aHvGGxDfOGbGhUO7z19DJYK/sHPJxYMUYNBAKFuMTc2lsCN4djx+pt7l0Yo8SIl46jFxzWBqxmWDYgqbTY5E+pTzEShxqRXlUJwtLsSPxYEXo9pHEQcxXRdFFmfdqJgJGQfwVonOXiayIzNdVmdftdWK3lnhXKm+7iLOj8rAKGQkbI+m5TMS/lxxJ8qv8bcW6xizJjEt54pmlVuQ3incyOoOkcEFCIVnISNM2o5MXK4PkIFrYpJJYndpncIM3XvVLYTb6VEJQiEFi7xfpgDyMlgRkWBCNIop1aiUrWlziwylWSMrN3SQjaZHyLDR4xAdKVnQqC4rMuhILoxdNJzEQQcCIjUQ4JAbYkrjIoCQennqMloCyw1Hehb4StVCTSAPIMkX6lgmf/yIWUwWVuPnFHsdoIKDLx0Q8Bs+1iAOrIQlNr1N2GKV93W2U1qrDHA6j026ASZaUlVTSYw5lgy6tpM+58YTCWG0OlQzI/7yGEOagGb2hMFKKsMTiQ7zOYjGrscKDz5CLIVBeLZ4UMUJYrmHpFGJpFI9ODDXDYcKBMDqraEBFhgdZ98oiJBTOx6TTEypwItJfAZMbLWyXLg/6a4R1ZSPXIw3XKBa60hulhQmoxQSFIqcuWY7o/4UUO9FhtUXsv4wXCYXLK2NmaQsiYWvCgr3EO1KcKGQjQrz3pN4spwwr4UYf/oBD8cyVXZ7yGZXdAiHxWFTiJwmrTlrwX5kcKYPOEsdjtx9OnStgz6FTnL9wA49PhN9CWMx6qlQsQ+MGNalVLRmRVxAkj3IC/hMiTCXbLdEv0QhEIxCNQDQC0QhEIxCNwP9rEfhDnSPCfsKys2K0ENLJVnrEAFNtkEQM7pVhqjLzlIVjqcGhWmrIfSjHx+gRjUA0AtEIRCMQjUA0AtEI/FtE4L+RHMnWm5R7AhG5boPUBEVNIkL7KEXTRH4Sx+CwMic1itV69IhGIBqBaASiEYhGIBqBaAT+zSLwh8nRf05+IjVktV+kkL+CnRDkn4AkJD0St9zIV1GujPwXPaIRiEYgGoFoBKIRiEYgGoF/nwj8YXIU0CJiaWLcGEmISm5OURZ+oxsioL1wSBnI6sWzp4Q5pN4XPaIRiEYgGoFoBKIRiEYgGoF/kwj8YXIkBNlfd4CEOSSURLm5EuXO/9t9Rniz6vht7vRvEo/oZUYjEI1ANALRCEQjEI3A/88j8IfJUVjKZnKoslnkEAxS5Fc6Jdglr5HvxSfsNy+K/F7oqdEjGoFoBKIRiEYgGoFoBKIR+DeJwH8jOYJgUHQhQspBWjQOwqJJpETXxP2ldKNIvo8ooYmkil50RJSeyL9JJKKXGY1ANALRCEQjEI1ANALRCEheE/51aygaj2gEohGIRiAagWgEohH4/0wElBvCb+5GCXMK5CXyVeQcf+8QscrfO35TUPqnQhYRfvwPLLMUmtTlinDlX1x5iiZH/9Qjjb4pGoFoBKIRiEYgGoF/8Qj8Z7q5qvdEDrHjEHnnPyjtRFxg//FRkmz9s1EIS6Wp5JJ+JW/9NiH7CytP0eTon32q0fdFIxCNQDQC0QhEI/AvHAFxyynZiFFflUahyOzoIkQrgxi//94hVi2/d4hf1Z85/pEeYiiil6hXvih/zRFNjv6auEfPGo1ANALRCEQjEI3A/2oESnKj/3SO3+4FiVPf7+Y+f3h1f45wFfEMLK2tRYyCpbAmu0lSVjMoY86/5ogmR39N3KNnjUYgGoFoBKIRiEbgfzUCysO25Ayl5CkFMw5FMD1iQPx7h/jb/sns6XffbhUXeHXoS0zTDUpAWuVL/wUu9UeX8n/679Hk6P90RKOfF41ANALRCEQjEI3Av0AESjFG+lKsUYkMT+RHKbH9vs3X7+8r/fkbNIR9ILimEocNJaCo+6+2ZH/+PP/MJ0STo38matH3RCMQjUA0AtEIRCPwLx+B3+z9hIIlWcf/BPH8B3Q1ZSf2J46AmNqbQF8i/YNRNrV+NeMw/bmq3Z+4sCiV/08FL/rmaASiEYhGIBqBaAT+dSPgE6FCAn4vQa+foOZHHxSOWMTkQqcrLWv9P99B0Ov7/VvTSeHunz/85kRMJhNmux29yQp6syqrlbL7/zo49n8jOQoENYwG46+wraACSoHfH8Dn8+MthcP/g/iYjSaKi4sxm80YjUY8Ho9S0tbr9RQUFHDuwnnKly9PcnKyUtnWNE29Tv4eDAbRK3BWJHuV38shr1FIdr2eixcv4nA4iI2N5erVq1SqVAmbzYbP51Ov/w/q4j//AH/vnQIok/vxer2cO3dOvbRy5cpYLBb1vTx4uRa5N/l+3759pKenq2sOBAIKjV96L/I58r3cdwSMZlD34Pf7yc/PV/GSIy4uTv2TcwR8fvUaOb/VasXtdpOVlUV8fDypqanq93Je+Sw5n3yWvE/eI8/FZDFH4qzXq2ssvRb5Xl4r740e/zgCEieJn2proZD6J3FWHd5sxuv2cPr0adXGnU6n+n3pa9QzNv2+zsgfxV7OpdpByTmlD+Tm5lKtWjXsdvuvv5fnX9qu5JrlKH3uf3SOP/P30nYsX0vPJ9ciP0sc5HvpH9J25e+lbU7+Lm3ytzJs8vN/ve5Lly6pdivjh/QJGV/kPRJ7+dz/pNr/Z24k+t5oBP6CCATCetWGDbqwmvd04UifUWO1FsRv8GMOWkmyGLA5DXix4A1BvEyZ3mNw4hCh45sInd2HUWfA5ddhMJkJ4wd9GIu3iKDNghc9Np0BfYEHvcmmJnmfwYAlqCcU46EgWIBmSMZR6MIuCZHBC4YYlWIFdWHcQT86q1mVyIKBAA6jRckEeMRuTK+PzN3hEMGAHwMaKunRwy2PlaQEIwG/G61qI0zN7sVY6w48QTM2QxiCxpIsDtyeAEUeN5pgpUpxSYGIO0fpmFY6bsj5JE5WmxnLbzKscFBDMN4lQ4kSM/hHxx+W1f5DFQECWhCfP5KYBIMh/EGN0B9Q+WTyloGqdJCTgVwGrRs3bqgJPym5jJo0ZCCXh186gJYmR0a9IdIo/ksAlHVJOExRURGFhYVq0pGBVZKj0glLPuN/OzmSBioPQs7pcrlUYiIDdJkyZUhKSlINQ+5fYib3IcmcTJTyHrlmsVcpnbTkIZVOGqXJYOkAXzqpysQn/+T9MhkkJ5X5dQKU10hydPPmTXU+uYbfJjmSNMo1qKRMr48kRCXnl9eVxrz03NK4JKbR4x9HQJ5daex+2zElbhLP3Ju3VHsoV67cr8ln6eJAnkUp+PDPxFietZy7dPEhbVDOIX2hNOEutfj57SDyZ875P3lv6TnlOkv7sQKDliwApM3KuKD6a8miR+JamkSVjh2ln1OaNEnif+XKFRITE9ViQO6/9HmUJvr/k+uMvjYagX+1CEgaYZANgpLylWCHVPsPhgiGAhhMOuJtCVglkTAF0LBglAV71mncR77FdGQLofwrGD2FGGLjIvUqSRZ8xRGjVFMCISO4wlqkv/lksWXChUZxOEB5XwLo88AaJEQ8ep1F7ULpQxqBsBUTYQx6WRR60ZsFLBRG88mi30YoaMCoh/BvNjN0v1qMRV6LAyjMJex2o4srR25SPcL1u5LU/m5cOgeOUlS2TvIPcPm8ePx+NCkRSk4QjM8yYA8AACAASURBVCRGpflA6TgnMVILI3H2MBqxmc2YjaWOHqWWZ/LhfyI5Kq0oasEQbo9PJTaSucmhLihiQ/sPD3mIpavW0sEuOztbJTSy25NWruyvuxYysKmEsiStUytLnf7Xybx0wFOZdMnELQNkTk5OJEu0Wilbtux/WjH+bydHqkBaspslA7wkLteuXVOJjyQhpZNWaUKi7jktTQ3ikjSV7hz9doX828ngtxNE6e9l4pVdH0nGNH9AJWGS+MiRkJCgkqMLFy5QvXp1YmJifp0wShO0Uh889fx0kR2E0olKPkOuVV77f7H3HWB2VeXa7+6nn5lMyaT3ACFUQRCQJiJiBREBURERxYIFUK9iu4jlIiqoSFFQ9CL3ooAIinhBQhOkl1BTSCHJ9JnTd/+fd+3zDYf8l4w/cyeB+2fnyTMz5+yy1rfWXt+73q8Jg/dqWzBeTe2R8aUMRbFzXDkG/Kx34yYFUjkveXDseB7nqtpkiIPkK+xUK9vK53EOcuOxbt06zJ07Vz2b76ywWwJA5D1jGyb7aAVmAorkmQSIwnoK2yosUyvD1MpqKkau0cDw8LBiU8nUClvcCjwFGE52/7bff7sEJk0C+ouMr6knG1jW55INUSGTQjGTUeu4i8TSYntVeLf9GoP/uArTqqsR250YTncjyrQhjkNkmlYc3bBhleqAzk0awUbTLGQZgBEBsYtIn47w6WWw7AijoQ1ryYFwAwIbBww0y/mb4BRyQBSi1qiCqQHSKUf5EcXlMrxUM/JMYQYdkWYiiBPuKNZtGG4JVhAiUxlFuHENzEwKlY6FyB31abiLD4XDJnGJaobaBTFQrtRQc12ls1imbPMNX+t6QwDJg+Aon8vBbrJIcSSEy8sb7sZljmhR9P0A9YbXXGSjZhIplUKqmZfg5acGwY0oXi7Svb29akHjbo8MCs12smBuzg4pABYnZjRZ9GRHyUnCHTkXSFn4ubgSKIgpSS2oYxlBJ2f6eg1XKSQBHOwbd+4ChgQEcWfLRZ0MmVD9VJB1tzEGNIXNEfZIwBBBCn/nPfkcPo9/U571amJGo5lOGDg+g8qZSpKf8TuyTLxGmKAx85mRjI/suAnqWv8WoDo50nvt31XGnXNUxo2y5ZjwZ3m0pAAKx4D/hb2jXBUjOsHCzAJuOCf4PvAn77t69WolXAIk9R79N8xrK1CarJEY62ezMLUs6sL+cI5yzhHECzhqPYftknde1gG+R2SduZZwrhN4CmsmgJ7nbm6Wm6w+br/vdglMlgQ0w3yJOY2b8ShOFLtjWpiSzcCgC4oG1HQggzqMp+5B7eafwem9D0Yqg3jP96j/es8swCRYMYDIQRgZ8M0UTPgwaWZThw3QVUaj87YLvPAI6r/5LtJRHbVMAZlT/g1It9O5g4oZcDKIoxherEOzTYVhjDiEFjXUPSIthK4RgCToJiCK0yxESNw1bHc0ccbetBK1my5CZu0yIPCxcdGbMe3kcwC9UxW6VwCo6Q5Q90JUa7WEfGANVyFqJNV20wKjvqD5LYqh6bECSCnHgmMZTByQgCs++2WOccGRGwH1ekMtvH7TR4CgiKBDFOyWJgbNTlQIVMpkVMh4ECgQxHCRIz3WCo5EwYipQsxq4hMjSpzPpHDIQglLw58EXGKeU6aoSQZHROqtJgD2k22iuY9tYT+feeYZBWTYX/ZdQIxiG1i+t0VxtQ60yEV8M6Sf4k9FZRv6gbo3GSuCQoIg3l/8N6h8+DsZJX6nZN40rfE8gjPZoVOeaj41TW6b7/InawF4Ld+31W9HGFICdjKjSo7Q1Pzn31Tk9I3hGPBQJtMJ+hyJnxOBhTCDvD/nH024ZCk5zgTiHHcBDVsLOAjDKzR3q9mcbVmxYsWYv5CANXkfxAzXyr6KvwWBEQHSvHnzEvN00/dL3h/+lB3ka3l+bW/7dgnInOZWX22oohiOYycbLrI8AUvBa6hZQCEahveXyxHfdSUcqw/uDsfAfONHUJm5u8p3lAUzYpsIYSnrmjIskQGJQkSejiCrKZ8lO1aWNEBfg95vfxhTvBKG2trRcdYNiJFCAxqswEdkWoRTMP0G4FXpGAzYWbiaCW77c4EHw7BVeL7vRrAYfka2OnQBzwWsNgynWOMN6Fh1K7xrvgxndB36Crug+5gvAQsPagKrZB6Im0+97itMUqcTdBMcyUwRExv/pn5V+o1MUURWK4VCNqN8jqKm6f4Vg6NGCOXH0miQtIthGvaYKSYM6eewZbMawY0AIy7YdBImYBB2wrQTpmLzY2xH7iUKW6gzAgAqGpqUqMyp9PmT96YQ6IgqvjfKyXOCZovxXk3HslX/hJXhhOUEplmDiz2VFgEhgQkXe5oA2Zfu7m7VdjIHoqhaHc0FDIojteyaW1kkfpZNZ8acrKks6PzLXfjixYvH7LAEa8KmibKkAqfcXN9TipPmPj6T5wkY+2fA73jy+d/+vQBIYSwoM5o0CYgIBFK2o8aZ4JUvM2XM8eF/ghgvGDfN2hZFKGPGeULwxfeCn/EdYDvYHs41gnJxyBezdOtGY7LGSeavzGcx11JufC/oUD1r1iw1/wToCZAS9pVtk8AEAVvcaPE8vu+cs60MHs8XoLqd+Zyskd1+360hgYTdSDZZZIzigMEzmgJGuYyT8DHKd9FAlZ9Hg6j+9lykl/8Jul0BjrkC2PHNiA2g9uitsNffj0bNVaaqVFCCZ6dg+xX1vpSL09F22HvhWt0KhKRQR1QfRuU7x6EQ11Gekof9uTuge6G6LoUhaI0p0PpWQVt3P7DpKcBJA/NeD8zdD+UsnbITQEPwQxDlEBhVeuE/9xCqm1ahbcZsYPfDsRFpTMNG1H95JtLP3oNK+2Jk33gC4n1PVGVOCOzi+EXHa2IPvvejjZdanjbfHDWCACm7uXkKPKQsC23FvCLQwigE8ckrBkeluoeG76uFNUEpzUiTZt7NseRSL/eEKFb0NxU3lQTBERcyia4heBHgIz95K36vnhklQuD13GkLkKDy4S6cQIkDS6BAxUDgxf+t95/MSUyHc7ZFIsbYB6H9CUroiCvAif0g0BTncQKnzu6usWgy8Vtp9Qliv8TcwOt5L+WrpOsKFPGlIbihHGjKkXtTEdPniKwBgSNlQ5MfQRrHgWPCa+xUwjjQ9MP/rf5GymF4+zEuOGllNjh2Tz31lHKG5pzNpNJqzlOWHHuCJJ7POcN5OlFmU8xWMi/EvCfRiIxe47jSjC3syubMzGQOsTxTTMmc48KAktVke8Us1rpJkndaFjuZ7+wX5zOvpVw5n8XcLIBIFMpk9mv7vbdLYGtIQG1Um/yD2lg03SqymRRMQwdXaId6UjNQN3Wkw0GM/uJLKG68H35chvWJW4DOBcC6p1G5/l+R2/AgAqsA03IAbwCR3Q2djE9sYaRnCdpOPhtBbi4C6EhFPoKBNTAuPA5aXEWjPQXjzIdhVUIgTb+kZ4Fbr0f1gWUwe5+EY0eAYaNs9UBf8iZk33Q0oimzEBEzRAYsPQZKa4GH/oTyw3+GPfQ8vNRU5I/7KgbmHIpOMwJuuwK4/TcY1gwU3nAYtCPObkIjkk9NQRBtNd2j+it1tQkVU7ysbbJpdZt+mMQpUejD0nXkcxk4tiVuTK8cHPWVqi9GU8VJ9BdRGx2JucgFpMa2cNAhlUqZioBAQUw6EiJOn6PNd3dU+lTcvI5mOfHVoKIXZ1d+x903lQ3ZEO6MaUbgQkk/C4kgm2zmyDKSUHsOkJgPOVDsH8EKB4kLuChFYYxWrlyprsvmExaB17b6gAg12OroK6yRRO8ps2EQqmdTXvQzErMiWYM99thDPYNKg3ITfy9RHjyXJmC2kwCLykZ273wWZSnpE7bGQvBafEYrcyRRV8uXL8fSpUsVe1jMF9TYcqzI7HCcyNqRNSFbQnA8kUOxU80weIJnAc6yOXj66afHADHP4yF+SlvD7NQqH/7Oucs2UlaMNCNwI1gXFqs1eEOAnrBO3BxRjpTf4OAgdthhh7H5LWtI6yIp0WsTke/2a7dLYJtKgP47zRQrNKfZtpU4FjezI1L7ZgJmmTbgGiaccAh9Pz0d3bUVGI3qME+/AdnCdODpZWhc82WkRp9HnJ8Hz8rBrLwANxsjQ3/JwMZQ1+7o+Pj34NqzFdOTodvR0CC0i44FvCFUiw6ss+6FXUpooN7B/8KUy0+DX/eQSeUAI4VqAJS1NDBlKnoW7Qi85dyxNJEG+ZUVD6L/1suRWnkr8rkGPCcN7YgzEe39ETh0e7r9d8DffoGKOYLc/vshOuK7ygon7BlTBcSMem1m0h6sJbpXrC6tztlqs9VMC6TMhqGvTIk0rWUyKdgGqYWXP8b1OVo/SEls4YjiBCQFwViOEuVoXK8rQNA/OKAWZ4ICZUbwktB+LoJkM2iWEj8Idow7QipxKg7uKKlYuFOkYuF1XPR5bwKmJ554QilvMaXxO9L0BGJklZQZYxtW9aXUVj63QvWffePunUqR/eNBUMedvfSBn1EuogQELAkr1Wq6oczZP8mvQ98Ngh0qDYJQAkWaK3gPie6hTKksqZjIbIgpjeNAlkvSIHD8+Jn4cijH4nJZXcdn8m8qNJWqoJmnSRRu6+QURdzKGkgf+XNrKOfJXtikcKIAYs5fghTOdypxyoey4jhIVCBlxPdAmVjjF52mRbEL4FFggiGrEziYZ4lzY+HChepdkoVWGNiJFtUer2lJAExi95f+8SdlxDm6085Lxl1fOMdlQ8B7Pf7446o/XAMmyryN1/7t37+2JWDGFnz6tTJ8SPn3JcEnDPFmDr6q7iJmrpwAMCNdmVsMM6laT4/QSsB3JjFtmSqKOgkDZxQ2z4gtj+mClLOxDgM6HZMjOrQkcsvq3OBbQJwGjAxCWk3gIzLob8Ow9yQCLVH+kfL9Se6W3CAIk/x4zA+kxSHyuSwyGSfJE6QClgL4mgkr5nWMItMQXHgEMLxJASbjjD9By6aADU9h9NZforbyQWRtU+UqMt1hIM7BTYWIfQtO+0zgM79DpDsqWM3TXdjldfDOOxVmMAKtoEM76wFUDCCHEeAHxwL9JZQzdaQ7dkK08ADYG9ZieO0f0B4AfmoJrLOuSYxqsQOUV8G/+DTowXpokQU9GsJzxTdh0XtPRTznDarHxrJfAn/7IVzThrf7e5B/+5e2OAH9GGi4vtKr9IkmI0Y3JD9MLCxaUFP31XSm+YiVGU2PfPR0tjVl/PJuQRMGR8ReBCXixyA7RZoU6BfAUH0yI8JACD0uCkAWT+6ouZPkAs7QXAEGPE9MalQ4VOgED3zOs88+qwCHJJDkostnUgEIS7WtwdFTy5/ETjvtpGREZUmlQHmwD/ybfSWg4fd0LhU/KjJjBISiUITtEadb9bI28ysRYIl/EMeBDBB9jygX8cni+QQ2PFfAJc1u4vvF6CZh4KiI2D62k+0lmBNHek44/i6gK1fIjyX45CwWsxzbIbmZBAiJ2UTAUqtPyWt1CeYiKSwfx4Mgk2MhJt/RckkxmfJeCEiiDCjHkaFkTnDsKVsJx+d3yol6guCI0ZRkEfnu8F2RMZA2b21wJE7WnPN85+ctmL/FoW8FV2w73wu+45y7ah41k8G9VufP9nZPrgQ0zUpSxcTMxRMoUMRD2IaczkSGEWITCPUIgQ6QXyDgCGMDbQxxZx6xyING5iFyYWkxbD0BUDW/Td2P71GghSpqTGV4VtUwNJSHHWRzFjTLh++VEYUNpM0UDM1E5AaIUlnlYC15jAiO1FpPsGXQL6bpk8pkzDoUOErbDF9vFpQdBxxVP3c7Cu0FaGEdWH0/MLJBNTaujQKljdDuvXZccNQ47yNIxRUgZwJn3IeGSX+kUYTnHAVjdB3qbTOR/tDXgBmHIGysQ+PS05CtPAOULdS+cCMy7fMRhSXovz0Xjf57kBqoopF1YNXrcN/yaWT2OhRuZp4CfOayK4C/ng/YGcR7Hw/trZ8bFxz5fohKtQqXEaoGg7A0BKxKQtYorG9bcMTJJ4qOE4I7YgIa+spMnzljLIOv+Bu0RthQuVAxUyFTGVOp8HsqGYmwIotB4EQGhjQ8F0UCC54jSkUWXS643L1TISkv9S3xZpP7Xqq7kzmiyY/KTvyRCE74O9vIzwlY+EKwbwR1lBMVpvgaCVvD+1GBihKV3T/ZILJEZOooPwJImu34k88WQEqlwnsLMCXTJA6ylC/BjPhI8VniXEyQ1pqEkmPFe5P9mL9wwUuSd/I88YPh9wS7Y/5qTbaI5whD9lp3mKVZU+zc7AvHkuPDseS4Pb92jXKOF0DIcyk/yXPEUH+aQ/k5walkuxZGcKLKn9GMHHfOLwJxAdECkib7/RBwI5sdYZGYTZ7MT9fU7i2+hbL54hzkO0FTJWXDvvDviUb7bYUlYPsjtqEEdJNWDQ8RmZemu4PBICAyOEGEKKjC0DIw9aJSzlrgQQt6YQS9iKNhtD9wO2KvAb9WglsZRkRQ4dehhy70OELK1hGlivCK09Fonw+3cxG8rkXQOuYAuXbUmYaF5u7AQ45JCLUQ9aCBwNRgODYsN0nMy/xDskYIC5+wrWSHEkCXdizkspkkV0+cRDljHHDknnE7zGJBXe/wPmSYdAt+o4x4dAPsC4/dMjgaXY/q+R9CVmsAWRPBZ/+OyNZgx2X0ffsEdGu9GPKKyH7wbBjzD4IZPIXggtNhDj6LWGtH/czrYBWmIbjjSoR3XYYME0Q6FlymV1p6JKx3fhDIdaGEgsoHadx5BXDz+YCZBfY9AXjrZ7Y4e+hzxYTU1VojyX1Ec5ue+EXHmgGTuZq2FXMk5TPE8ZKgheCIi//MmTPHwIk4WHLgCYJ4UJn3bepVk4ImGi6WYnqTTNNcBLkwEgjRrENlS4VPAMRFkjti2ZWLyYCsCXeWWyOUf7z3nj5XAhgI8qgwaS4kuCAjwx00gQ3lxZB/ghsJ9+f5ApwINNhfyo6+V5QDZcmdNOVNoEOgRXnwkESUwhbwb7JBlDOvIbskZjMqLl7Lc/g5709AwzEgkJJIIsqf9xAARjkv3nGHF9PZNzM1cxwE9Eh0kfwtfkzilNvqhD+eLF+N3xMciU8M20eWhqBeosNYHocy5d/icyMO94p9I7VfraoNgmwOxH9NmeEmCu6jWG0kONfoo8NDzOCKPZro/ccZFAFHY34TzVwldFrnxiaVSZKXvuzBXXXTgZ39IDji+yP5zLY1M/xqnJPb2/SiBMjgIEzAhWFYCGl2imJleiHL0KbX4cYaap6LoDwIe9OzyK5+AIXnH0JqYDVGuvLK/MKM0Hrsqxw+BkKWR1WfV7VUkiFfswGa02KWvrJh0+HZcvD8Pu9Ez4wlcArzMdRIoRyaMAspBEYDpcYgpqBtzN/OVrXFks3TWFAB8xoR1Bkaspk0Mmn7pY7E44Aj8/M3ALnpcGlpIGum6aCfkso8VH0B1reP3DI4GnoB5R+fiHxcQ8jEtWfeC92MYEQ+hq/6JnJP/ga+3oHM7H2xYd4MTFn1KFL9jwFDPtZN3RGzvnAD4sd/D9x4ESqoID0SQM82gNwS6CdeAHRPRagZGIUJZk/S7r4cuPmHiIw0sNf7oL/9jC1OZ6nB1nA9VKp1eMpkSkY5AUhMN7lNwREVHgEMlSf9CAhwCIzUpDGTDJ+tfif8nedywSZzJHWgqKAJHqgkeC3ZD96LyoXAgECC53B3zd02AZAkYKQExe9DmBTFvGxj2n3N6iSsW8xhBCvsC4EhWS5xHmd/KEd+Rn8K8RPiefydcuF9OOA8jyCIgIoAReq0USkLoyOmSDJBlBv/Kwfgzk4FpihTxazJDgRQ4IzjxjYSfLJNPI9gStIRCDijvB999FEsXLxozKzGewmDx+/Fx4a/sw8Sji0vfmuOoNfsgh4l/ggy/8T3SzKW9/b3vaSsDceR74rU26PPHX/nmFLmlC8ZJBnviYb6E5zwXgrILl6sxkGAqWIetwE4kjqES5YsGff9JPgUEE+wTiDJDZMEJ0x2+1+z83J7w5UEWEPMMJmx2YEbxgj8CDojinVNRS5V9H5Y655G5sl70L7qQZgjawEmMGRBLtZLrDXTyMRkJJTNLEn2OsaC9zcryiu7HMKA37MsU7McDnyU093w5rwO5o4HIp6xM1yjDdBspAwLfjCksJtin1X9MT3J/acl5jQmWuSaKqyRQ3+oZLVJRjiOtuhzZH72aqA4C7GeUv5JbLmvWzCjCsKBVbAu+NCWwdHAJpQveR/yXgW+k0f8L3+Hrfkqug1P3gzccBrikQha1Alv2hTYvfR1qgOFucCb3gksfBfw758FyssRlB2UiyYycR7m0Z+DseQo1Q1W3KgbGvJEOnf9HLjtJ6hpFuK934PsW7fscyRJgLzN2CNF1tAfm4kotxVzxFB7Ll5U4mR3pITHmHnATjJhEg1zQaNClvpgHPw5s2YrJUrlS+XOgwCBSoJsCXeKUkSVk5KKnYqeCmXXXXcd83cS0xHbQsqe9yJo2Na0O31KxP9GTGJsH9tP5cC+EwSybwQy7DtlRQVKpUYZUHHyPO6YOeiUH4EOzYy8F3fRAhbFHEMHasqK36mQ/WZ9O95XGDoxrcg6Kn5HHDua2cSPTIANQRPbIjmXCARoVtucDubLTPBLRcaDbSJYEPOcgKj/Des3zT7iv8MxIjBftGjRGJvW8Fwly9aCyJS/pGWg2YtzVqIwCWo5rpzzau2bIHghOOJ4PPnkkwr48t6tOYMmev/xxrCVORIgThDI952bgPGiSbl5ko0CN14S3LG1UnWM17/t37+6JaBqfplpuLEB34uRs3V0WD4wsgml3ueRv/f3iKp90KtrYPr9sHUfMBzEyMKDA8dOKhgoP50I8GMN5I6iJn9juabyDTJZ24wO2rEHxB40nSFWAOp0fskg0NMoOVOB2XvA2fEgeFN3xYheQCGbuFjQR4YgiU7FNA3RHMjM0QZNeLqOTJoRVokj9hg4UvkB4y2Do89dB7TNgacleYYQ0x3cgoUawk3PwvjJOOCovw+jlx2FgltBYHcg+srdcAh+6GAe9AL3/hLl++6HUd2AzMgoMK0L5VIa4f5HoO0NRyD+y5XwHr0JTlpD6AaopNIwDzwV1kGnwEYFCHNKTkn7IuCOKxAs+xnqmgZz76OQfsuXx51gApBqrqdKi1CGdMBWm3At2rbgiI3gwkVlThaIZhkqR+Ub07SXiq8DFavUnaKyZZI8AgV+Jj5FklSRizhNPeK7QraESoURaTTtcIctzsFituNEE78PnjPZi/94I7d65SoFCigXKkmaXWhGo0mBYLJ1wZcCugR/BIf8SRlJ2gKyPgQuPE8YpVZneIInypfKVorgSkFPSZ1AmfI88WviGPEa/k2zhVQ1F2qXP6lUCW4IfCU1AO/DaMHZc+cosMUXmICMbZXx47xojXjjPQhaOVbS7s0B2njyfLV9T+XfCo5oLmIY/5hvjwY1xpSRmDwFJChneD94SV0wyQlGMKUcCicYbUlwwftISD/bIPJXQHqSM8hL7UGOm/hmEVRzjWBbxns+wSflxPecGyWyxVJHrXV9ebXNi+3teXVIQItcZaKJNBtWHCHvDSDT+wRqT9+ByqpHMK2xGohYToObeObu0RAYEeo6o8BCTGkkm/uxQ2sySM2yFVD1QAmEyE8EygeIZTdi+CoS1StMg0V/U9dTzwiQQX9hJvSl+6Ftl9dhIL1DUnTZtNDw46Zit5XJjzF2Vpikr6AjNlmjxNeoCQdCVfJ+i+AoPvPP0ApTwSh6ZcCOVMtg0YG8dyXMHx+9ZeaofxD9lx6JLr+OON2D6heXIRdVgSjLtNiIXR1a75PAwAPAY4/Amzkb9rTdgFmz0XjmWdg3fAl1y0a2GqDaU0S2c380jjsbupWDHY0CWhHQfLiw4HA1uPPXiG7/GRqhi+y+7wGOOHucicTowaS0iB/FGC1VVGFagiO13qiYw20UrcbaaTTHcMEl3S3OwgJWSEVSUQiTxMWfylMqaTOJIpUuKXMqZypisiIqzN9x1H0JIsiCkFnhgk5wRAXUmhRSHIaFXeJPKhju3LflMTw4NFbKg+CBZjS2laCPIEcS2UlmawInMTtQCYjjMsGVhHyyb5Q5B59gg2wDTSaUDUGpsE6UNQEngQ9367yHhEVL1JSwCBw3YRgEzMlYEUzxO2GIJEqOZrUdl+yk2sWxIDCSbMXigEsQyM8I9NheKkR5JuXwWgdHrcqfciY4as0vxQzo4j/H+Ug5S2oKxaoxs221qt4BykPKzxCkklmZaLQazVJ8jzi/eH8xdwvzMh44mfC70yzMzPuI+ZGgmmsFAeN4Zm/mEeP8ocz4zvC950E5vRp8Cicsn+03mFQJmDSsxSZM04LlVeGvuBfeI9ejc8PfkUM/Rsw5ysRG1sLgRj4IEUcqnl8pWFanZwJBg+H8/MmwdEaQRgHiKITvJKawSCOM5++2CqFX5rdIgxVXVH0xw9CgM3Q/CuGphNYWUk4Wz77jIuQLbUhncyr8nMyUbjgItaT2ohP76v0t5DMqzUBS8oIgiVRTSEeqLYIj/Qt/Qpzthh9qSLHAbExPqaQGmt+7DtZP3z6OWW0Im352GHoI+rKzUTrjryiEFSDKqXIlGQ+o2DEMfwialUEcpFExI3StuBnVq/8N2WAlgiiPkIycswDOx34KFBYgVOZOclm+Mn26SMNRPke/RXTrT+HXK3D2Pxp4+zfGBUfKlUPnRg8YKVVRaVYioIwJVicPHPWPjmWlFn8ScaKlYnt2xXNqJyc1vSRyjeco5RcyhDKxj3JBI3vCBZpKQgHZphMvd5JcwKncqejVrjp8MRKIyoIKlgCKu0cqEyprO3BUCKVmxxitjiLfVsDK1auRcjLo6uiG5pmwGVEQE8knxfVU6T1FuzFioQLTtGHARBDpasB4PzfyYNoGNO//Lm3SOloEh+JkLD40Amj489xzvqHA3gkf+ICSB2k/sj4UCU1+WccZ8yES3xPKQpnuAgAAIABJREFUhoBHlCVfDqkhJcmuKEcqVZrmCBbFVEUFLBFooozEmVscpcXnSLFDxotVn/lcqdtGAKOylNfrSta8v+SoEqAk/jWUBxUXz+N//i6MFPtA0x6ZMAIHmkLFB02N7wQLr463ssqcFafpVpOeRPuNd4/xvpf7SA4rjpWaZ3R4bpqFyNwQGHKeS8SapLegnCWHF8daEiRSboW24niP3+L3sskkOOa843yRaNGt5XPEBkrQBOcX2VOaHpXf0DhmQ2G+mNuIGwcB++K3Jo7eY/JmlEqLHx2ZN/n7vzt3QsLdfvE2l4CXriBXMqDFOQylLFWZvjNiHp4QI24ZPqYhm63BGXoYxoM3IvfYPdDLQ0AmxoADtIeJHtpWhxGNYninY1Hf/6PQOueiVh6BrlnIOA7CyjBqjoWOfBFZ6jpJbkRgxDB/BeiwZbPaGTcAxZkqk7aCD3GEUDNhhB6iobXQf/SeLYIj02sA5+wPXcvAz+gwv3Svyk6dvLYeKloDuaAAhD4qjqXKhaQ23Av399+As7GCTekYPW4NYEqED30Z/QuOQxfhQHUEfj4LK7bQ0FyVI8r2Y4QPXA3t1ouBWh36occAh23ZrBbGAXTNTMqqqEoZQP/wMALmjSLrHvqTB456R2pj80bML7KQE6yUq0ndMP6XKBhRnoohaFat57UEP2Q6yBpx10igw101d4MqG3Yz2SB/l8VT2CE2goBBIrKEVWKOA+W3FoXIFbIYGBgCE9+xjRS4amN5FB3dUzBjBkt5UO6+moCOnYWGitoIuE2HZ0YzuH4DmVwWNbcBZwtVe9kmqc1CICQh9wImuBgfc/S7sOeee+LzZ52lQMPIaFkt8tlsHmvXr1PgQ1gWMjZSwoMAhmCEn/F+EpUnAIey4HV8rpjdCJYoZ96fspTIP1HC4sMl/kdk4lKZrJKRFKWV/DrcqatxbhamlWryMhl4f7ZR/Jkk8SGfz/ZwjDkf2HbJ1/TYY4+NKWdxqB2POZjootUKisRUSJm1OlFP5BmtGwXKjjIhOBpTyE2fH8mMTfZO2DJR8GMsTpOdkwSRbGN3z9SJNE9R+3wOzdb8T3AkAHFrgaNWsEI58D3g+/3PPJ/t59yiPxxZVwlu4D05jgTYwnqKSZlzi5+rjRd3283NmYz5a56tnNCM+N91cU1voKAXoAcsdFqHrnnQWVg7chA5BUxxRhE8+RDiR26D0/swrKgXltaAEbASKhAq9mLbHZGlwwvSaEzbB/G+xwILl8Dzy4hqHqzMNDTiGnra25S/kDaWD1bAERTbtaUkkOYkg6M4sqGFfYDZjrJmIR978H57Juxn78SQZWGKoWNkaARtbz8T3r7HI3ayyvJIFEWmKA5i1EwfNv8xv97ffwXztkthBBHiA94N7S1f2eLgRAiZ3lM5bGk62TZgkK4d5O4mGxyt7R0eY47YSlmQqAC5Ey22tylmhApQEmu1mn9UwbwoUudycW7N+ULgQ4dimm3ESVjoc/5Nk5P4rXDh46LKhY/OqlIyoRxUMbVrKtavWY9pXVPRt2kTLrrwR7hj2d/wwrq1qPmjCIIYTsZGttiO/Q44FMefcDJ22XVv2KksjJDMiAMnZaFcToqxMr04KVEySsyRsaWDPiOSt0YWZVmYCeAOPfiNOOaYYxRzxPZ3dHY3M027mDt/Huxmckb6pUiaAlUzTdfVefydbIPUxlJ+KM0CsTyfgJPykPQIZHMIjjge4uMhTAEBFf/zXlTi9NliKHV3dwcGB0fG8hHxvlRI9N1y6w0FcniuRBGKSY7nUF4cRyo93peAlwfPF0UmDBhNgTvuuKP6XgDh1mCOxBzIcZI5zJ8SJDCRpVFYIwH27P9Lkj425z/HgmPFuc4NQitQkxxhrUwWgRbZnvGSJI7XdgFHreH8Sf6UZvLKCTp8/zPP5/sgpliayPmO02So2KRxnk9mlu8N5UG5CsBpnUPymQBV2aRwDeH95X2UAAN5H17raSTGk/3/D99XvQhmKo0UdKS9CmKtomqMhXoBJvIoPv9LBI88DOvJR1RR1rgYom74SDUM6J6N0NnMp2grC61h6cgODwFhFuUdDoF/wJHAnAVoREwUnINtBpja0Z5kxFbuTYmfEaPVadNgDqRtCY7g22A9ERcF2GzQsp8hvO0ymKGHajFCqs9FY/e3I3vC+XB1E05lELBNuHYRTjOpd0UPYMJEKozg3XM59L/+FGZswj/gaFhv+Zf/J3BES+NQqYwG1zeWB4km0ay2YbCsFrZWx18u2mQbqPynzZg+ludFdoii+JTN1EoyKnOBExDE+3GB5OJFkEVHS+6oVUbgIAEbBAuS94Xgi+eTjifb0VpBPs5nUBoeQU+xDVdeegnO/+45iNxRTJvWjuNPOAaLFkxVQqrUfdx2xz246c/L0NfvY699DsCXz/4m9t3/IJRrJUX7pZtVjkMvQOjGMDWTEZdbPJinhuBA2AhJssiLuPjus/ee+OhHP4rjTzxRAQcmHuM53d0JMEk3/W7YP/absqUcJexaQvXFGVsWdtkN01RFNoDXUuky8o0MEpUPwQtlyvbxP32IpAgqFQi/5/hxPDiWojB5PZ/LZw72D4yxPxw/HsIMijlRCqoSHPF3jpuwZwJG+DnBFhkDUUqUw2QzRwIQWwdRHKhFhhNZDwXQsC+cy5SdmDYVQ9GM5uT3fGfEP0xMlDxHQJv4gwnjxwiznXdJfGxe6dGagZ4sraSJGOv7JKe6kCSO7BPlzs0QZUag88/kceL1nIsE2gT9lJWMKX+Knx1/cs4JG833kXOdGdzZV17H5yon9Ch5ByWVxSuV7fbrtr0E4jiLsl9C0dZQDHUMBy68Ngv5oA5rxfMw/vYNaF4dKbcEi1miySLGOnzdhsc5Mx46n+QuGvEooBdpG0MceBietRNw0MmI5h+A0bKHrBmjm2WamgyoClBQ/scJ6cBorG0KjgIfsZnFqAa0rboNuPLLgFdGo5hDanQtvI7dYH/oQsDqAFbfhdK6p1AoFIHOmcDsPQFnKjybJJ6JLMP1HrgS4U3nQwssxAe/H8bhW85zJMwRs4zTKZvDO1qto0Kn7MkGR+v7R1/CQFCJc4HnIkNlyMVHSkYIYyR+RIkmjRVrRGVAJ0wqD9m5SgZoLtpU3mQbyJLwXKm8LXl1qMz5XPobqRwGYZJ8j/kQzDjEVz5zGq696kp84L2H4VOf/ADmzunC0PBG5FntjjCbJr7QhJUq4vHlz+OHF1yG225/HCedfhbO/OJZKHZ1YGPvJti2o/JPZK006tUGQhWi+fIHfSLkEB8pYW3Y3kXz5+DyK67AHnvtpZQja7+w33PmzEucbYMg8Z1qRo2RgeHBe3BB5zWUJ9khmr5kV0z58/5UyEzuR/BBuYhPBxka9fI06/YQnPIc3ofjwZ9kj/bYczf1N9tAHxc+j+cSgHKXP61nhmoLP5OyLhxvyack4ECcitlmybukwLHjKLDHZ/DeUr9NANJkM0cyV8QMI+BOFKsCaBM4ZCNAWVMxU/70qZN3QJKkCgiieUiSaErwgpwrmxDKjO165JFHsOvuu02gddxZJmY1yUFGkx/HU3yAJhuccjFvZejoe8V5RuDyz4CjwPNVmSBuiig3rg0CuOWnbE7EmV0iZfk92Vlhu9lnAUfil/c/AZAnNEDbL56QBByzgLo7gLTOoh9tGGBkml1Gx+o7kFp2PfJr/w43rcEzQzheBNtjtFkGnmOjzwamNZqh+hNqxSu/2AiHULK7EVopFGsD0DwDlbmHwN3vRPgL90J7XEUql21uXA0FACQ7tiIjEG5TcNTQRqChG87AegxfcybaX3gUUVBDkMnD9orAh78KuO0YWXYV0gO3IPDrsIJ21GFB22V3FPb7PDBnOuooIE1i/9ErgZt+iKgWIT70g+OCoyTjFMvDqKwGik2rNHyM1usKROrxJEarbRyqjFXSpuImo0MzCZUclSAVvIACURRiJuAiT7MMFYJkhea5ZDAky7MoK7JHXLTpW0PFxQVNQtY5CXhPAiXeh4wHn0UFPVqp48zTT8VfrvsP3Hnzr7BgVhFuvR9mKoadMmDXaipizXRs+GQkrQxS2SnYuGkY69ZuxLtOOhtvftu78NkvnI0FO++Gas2FrVuI+NIEPqKm4/jLTX+CI4IUgjnxB+Iul7Lhok3m6JprrkFbR4fqk+cnO9Z58xbA9T0YKldFYuIRExr7Sjnzb96HzBvlxSzYrSwDd+EEqAJUCDKpeKikCaT4nZxPhonMEsEUD/7ONk+f0aOe9f73vx8333zzmPLhGKloKT9SiowRRvybu3NlekynlcIVdkrMnPI8YZcEoBEcUR5Ucq07/4lGY423LLWa0lpZHl4n/kjj3WNL3wsLJX49ko9K/FqEOeE4EthyTtO8TKb0JeYt5uRoFqeVaD6aIZcs3XkizRsDR2LC5nvLuTS2gZlk5kjAmXRi+fLlijUaa8M4ZrXR4aRGI0GdWm+a2YNb/Rs5FyXYgyCdawRlSRMzwRHfBf4t7LfsukX+ExLw9ou3rQQiDWnTB0G0Z2QQsx5l/5PI3nUFOh9Niq76YZDU2tJMmLqNSDfg6Ro8XUfOe9Gndlt0xAgCVB0No5aNNNJor1SBqofBnd4C94hPYPr0GUyipDQ/y2Go/EpxBJqbkywcWy48O9k+R54WwmoMQfvz5ajdeR38LgfFxgbAzcI7+AuwD3krBi78Ijo33Y+q/gKynQWg3oNGPYad24DSgs+i7V1HIcwuRODFiB65EulbLgBqEYL93wfzbVs2q7WCI5U1SAPqfoShCk2sWwEciSlHWAUqQipqKmVOvFYlI+cKhc1QdjIUUuuMCz8ZCS7WZC+4sIkPDZUG/6aC50FwJckMubCRVhdHXokI+8Ul/4Yrf34h/nLt5Zhi15C1WZSWJZZN+GEER/lXkMGw4IUuqpU6HCcL006jUQ8w7Hbgg6d8CrN33AdfPfcCdPTMVmY6hmxOKWZAm/aWjg3rX1DKnos1wR0XaUmAyIiykz74fhV2v6G3Nym90d2j+h0EEbL5HLxaTS36VKpUnq2MEJk0AYh8hiq3kErS1VP5EvCQSROmTZyieR+2gUyPgFF+RrBE2UuKAOULosf45Cc/ifvvvx8XXXQRdt55Z6VceKgM5pqpQJEoNWGFCNj4n+1jWySaTkxCYrIQ84UwYARlAhyUKXKCeXz+mQVNHNApg1anXV47UefcVmdjMYkSTPJQIDBOfF5EmfN8glHOAcpC5CP9kPZQyVP+TLI5kUPACftNBobvkJQyUazJVgBHEp3H5ylT4c47K3mojdE4eZY2vrBBAXCCSZEp+yJBIbwn3ztuUPi+cX5yLvIcbsq4PpHJk3ezld1u9fGaiIy3X7vtJOAGZWSsIrzQQGjUkW+shfHQn2A9dDPytX400jasUIfB0h6GicAAvNiDyYAV0CizbX2ODN8EKZNqHCKEgwJ9isojqOZnwFt8APJHnAmzraDeU3LcKqFADFgERwoMbFtwpEqmPHQFwhsvhRHGGNFctBXSiKbth/DYc9F49I+Ifv8dFDMaqm3zYHbviLBhwNv4GNpq96LX2B9TP/QJYN4hKuVC44HfIHvz92G4GuI3vBfa27YcrbY5OKJY3BAYKJVVjkXCyUkL5V9270NKIVPZ8r/kpiGLQ8Cj8nmyDEEz9F5AkbA9LJ9BNigBBEmyQV5LJkLqr8kOTsqDUIlzt0cwwcWOyoTXEghQIUu1eN7j/UcfgBuvvRRL5xZhNPpgaw3EkaEykoaxA5adIzgKozpStgHT0lXiPUXFsfJK2IlK4OCkT3wV7TN3xXk/uhi5XEYVJAzdKmIzs8U3f8Wzz42BFjI2XMjZfv6877778PnPfhq/+93vVIp0ymFwaKRZLiWnIv0sKtAm2JGyDgSTlJ8k7CMjROBI0CKFZClHKjv68EhiTPopUTY8l7KUQqOU02677aZAlJh+hNH51RU/xyUXXwzLtvHzn/8c++yzjxpjcfQuVxvYaaed1LMI1giIeUhyTipb+oJRAXHshSERp24BBRxDmT/icE4FN1Hl/88syyqFQrmsIiP5bPpSUY6cdxN1yhVwxPsQePInzT/CIjLPEPvJeUvZcawkmIGgU/y2xnwIVMRFEvHHa2bNmf3PdPFlzxFwxPlCkM5NjdTb21rgSDYybAPBEfNACdAZDxw9v2q12jAQ8HA9aE1vIfNIgDznF98RWTsox8eXJ4wnx1vOFzObtGFCAt5+8TaVQGzXEHkdCEwLujaA7NO/R+a2q5DeuAFGR5eK/LIM5h6iKwahRQjdYp4iFwjqCM2ubdp+I6QzEc1lDUCj76uBqt2uotMsdxibTvwjembPBNJpFZfFim7siwJHzOxobltw5D63CuG1XwFKj6oIb4yUUW9fjPiU7yDo2gOFX38I3sZnUOsfRNvh/wIcfDLguwh+dyaCVXcjcvPIHHsKoiXvRuDk4T58Dew/fAtOoAMHvBc4YnxwROOizvxNHF9DA/mM/tGtAI7uuv/RsVIHAmK4UFHZcdHhzl8UrSgaYY94/hOPPa5C9blQkWWgYhIwwHvwXJpapFAnP6MiEzMc8xWsfuoJLJg9C5HhINPehcHhEUwpmDj6rQfjw+89BEcfsTPSWKc89zWrA6UK0Ja34dUGYfpzERl1RJaLUGexFVvlNwqZedTW4QdphH4JMDpx2Du+gMOO+wg+9cXTYEUW7FoegdkYM39QkYmjMVkImoq4cHMx5sLM3SsVI4EBP7/lllvwta99DXfffbdSguL/Ir5WlA8/58HzZfGnOYBgQ6Ks+JNghYs7ARDvLyVYCKDIMPAcYYRosqBjNsdnaITRegE6p7QrJq5WSbJrN+o15Rz7qc98HtXhYZx48sn42Mc+pgCvKHoqZyp29o9gi2PHexMY8R5S342/s99S5058O4QFUb4lrJ9TT1IsUMGxvzL+ZAVanWb5uzjnC7gSYC2+MmIWInW6+WetPm+UL7+n7Ph8MQmSnWxlsV7pCkl6W5zwOQc4xwlK+TuBImuj8Xth1CgjMQFxznd1dI4BJ7ZPvuf4qbxI/wN5jigPypEgmf3mOI6ZlLYSc0T5SvFojrekLxDfr82ThwqAYfoHzmOJhpV3QtYQWXPYNymP0mo2o7me85hrkIyTbEJUdGkzg/8rHf/t121bCVgZG2HfIErTezB39eNI/fFr8HqXw7amoZzxkHd1+EwYapss8AiEgUqkSFdRZqAeNtOYlouBjVWUixthYSlS9vPARhO14lRocb9KymhELuqBhkw2B69ehWGnYEQNGHRZSvWjanQiW6/BtZcgrmxCyloP2PPhmmWVi8jUNHijI7DJKpcrCC0LfhwhFWfRDw1dlRWI0ztAM8vwGR5fjWBm6/C1AqzP/hpBcQfUESHr6/AtwHEr8JwUbFbWDUqAVQAdJopeCe4lH4bzwoMI01NhfPJqoGMeaiGQoQk7og9uwpZVezfAvvQ9CKJhZdKrF3ZG+vPnYdSYhqIK7C2h7sUIfnAo8qzF1jYL1dP/Cym48OEgO7oRlUtPghmvR6rRD4zaGJ66L5x3fQyZHfYDfBO1P3wc5hP3wdYLwH6nAG86BUAZ5Wu+hfyDv0fUnoe++0moHvEZZEmN3XMFgr+dT8wHb793wz7iW1ucYCpij2fEzdC3pvlxw+AIIibUnMzyIXc/8NhLnIC5sHOxokKmcmEovzhHy4LFtspCROaIDsNUUHTGJPtARSplKngfLlKq1EccKyVCBcNFjawEJ/SGVc9hyeJFiHQbZQ8otOXx5+t+g/PP/TL+8odzkI7LaNNM1KsmPCa4KkQIg6pKSF6yhuFoRYSug9hjBFoAy4xAnETTlm6xMnodtUqIcjQXrzvkFPzkl9dg/wP3U1WMG/UkrF78ZLiwsu1cpBl9ReBAmYijOXfmPKiQbrzxRlx88cX44x//qK4nc0AAxPMpn9acLWJ6ICiguSzJhZSY2/gdGR8qFyo3AkeyS1z0+RzJGUVGgICDZgvKmk7ZK1atTvw10qkkOaQO5YsRhQFOPvlkrFz5vHIW//rXv67YJYIQjgWZCz6T/WKfOE5UUOw3QaA4svKZ/I6KSUx+rTty3o9t5SG7fvaJgJgHQZ/UIhP2keNP5cn+EWTIIb5oErqtnKwtph170X+odazE3Ckh3PId20EQIsBrIsu7pKpQi021qqINJWiAfWf72BfJEC/vCM8jIJg7e85YOQ/2h3OC8iQYVeHuEwy1l9pq7CtZG6lNti3AEUE15z8BuIAjcaYWB2kBP/xb1gHKk3NcNmECuvmTn/FenNMEpWRO5XOON4G7Mk/Onz8WHCDjrkDUZJdPmcjk2n7tuBII/AaMVBFaXELq1suQu++3sFIOYGQQhX2wLEdlvaYtikBYrVtGkh+ORqpRo4j2weVAcRFKU9rg9r2AnEUz+AKE7jAsJ4VgZBOs9mnQqoMqO3ZgZmFGI4CeUxYBI53GyEgD7RkNtZ750HZ5Pep3X4mgVkA3o9E0pkZJwclMUWtnxolhG2Vougd3yhJYOy6F/uC1qIedKMdlFcY+hSkW9RrCyIC997EI3noqELcn+YFqPryMBRsBgtCEGZcR6VlU6YfrDqFyyUeRG3wCcegAZ/wnwvbFqEEHbSAm6ogDhrlr8Ic3ITr/PTAcFSuG0fxOKJ5+HgaMLhSSHN8wB9dg9CfHI9sYgZln4dl/QGPhWUYFXv9duE/eDicuIayVoBUWInXAB4HXvxuNdCFJNbDsPAR3XofccD8wZy/4S/ZDBA/h47ci07cSo2EaxY+eC2/R2xQRlv3Hv8O76XyEdg7pPd4NHPn5Vy84uu3u+8dyDRG4yKItoeCsrdXqkC2/cxKSAapXawpEkXGQrM6ya+c5VH5cNJMIrjkKCPAzLpoEA4xN6W7PY+60afBgouwGyOUdfPrkY3HsOw7GwfukkGEq9wp3A0U4XW0oRSMYGq6gPT0bFW8IYSOGO1JDLk2zT4jICJHKdiKIMtDCp2FFKaS1FEYbEZavd/GxL/wU1//lPsC0UMyYY2HA4h/CvrM/VDYEEipE3/eVuYLAhb8TAF111VW4/fbbccUVV4wBSCpFLvqiFNhnKkQBDlzQ6d/DzwWMUE6UCwEPF34qCy76PKgMeC/Kj98TVFHucpCG5a65UasmmZm9hgKgHz3lI7jppptgpbL4wQ9+gEMOOUS1n8+ikmf/+AyCVJrVaKoT8wjPIdBjPzi2zNAtztqiwFoBswA59k1AiTyLQJBMhphtBdBIgVQqRTFR8fpWUxhlQYduYQ8EwMrPMRk0s7DL56I82VZRxuOuwi93QsRaR5oC0JwXBKccO7JCqlaeY4/5HImpmZsBylhtAGbMVOcKq0a5UZ6UE0FE3Z1YNI2ANz6TplECWAJTCZ7YWj5H7DvNmgSMlI9EsAkokjHkeyPjxPnHucw53eqzJcykMLEE8lwrJE1BawQin0MWThgzYaqEzZwo+HzF82b7hf8jEtCjELVcO7qf/gvsW78LvW8t7PQMNAwPqXgIboMbFBZxNRA239MkrClUiQOtdAaohgirZWxqm41UVxYdXgP+xudgTV2AKEqjpBfR5m4ECt2I6hXoI2uBGbshHt0IrRGjP78AnY0+tdm25vegvMex8G77MXJRAY4/hNrwIFJTO+FZiW7Tah7a822giaPWORuZQ96H6PpvAenpGLZMWKU+FCprEeoaDKcLvmZDf/850OccjEgLYFRc1HJZZBCp4iZmRD9bC66hI1XdhMHLP42OkaeAsguccRXiqbtjBIzqjpHTgoRpiRqIRzYCP3wXwqgG08ih3P065E/9Nqr2TJWzyNR8aJtWonrZp+C4wzBJPX3hgaSgrjuAxvcOR4qZr10WA8kgXnoonDedDExZDJ8uUTpgrb4TtZsvR27lPbwIYZoO8Sw6B1h2EZh9EHDcqajYO4Bl7HIP/Qa45kKM5vOYuvQY4J2nvXrB0Z9vu0spQi7gVKqyQ+PvZE4WLFqoGi8KohUcUaEylJ8LU6sphUpDQs1lkaKi4HPE7MbzCSTWbtqEXXZcpNKSB7EO2ClsemEFjn/7AVh202+R0fth+A3kUqHKkNpf1xCZM/HYg8/h4osuxJFLZ+LgN/Wg2MF0AiYeeCDCVdeuQvucpTjxYx/GrjvasH0deaeBSHsBA2Ud375gGUrhDHz7R+erbKtcsAlCxD9EIqDoxLz77rsrcMRzJEpN/K7ow/Pggw/ikksuGTMrcefAe7F/7LuwQZSRmJbIplA+wjLI8yh7KlWyNGRVCMx4HRU8FR/vSTaCwILy5N+LdkjuY+qJAncsQ4G2r3/tq+oep3/uTBx33HFKYYqPF3/yPhwPjgEBCk1wvI9iC5tsGb8jq8R2kR2U0HQJSZekmHwux1yuZ7+p+IQ94T0oOwICcZ7mNdLvVvAjb4oAHJu7xJbyFGJiE3ZB2iTzTOapXDPRFVrKW0h76H9FuZEh5TNbwRvHSUABz+cY0SxHB24xtVImYlZWuacmyGwIOOKz6aDMgxFr2wIcsb98LsFOa8kdWT84NsIoUT7cTFFeKpN7MxCB5/Iz8XPkNZIkUrJuy/fCKNLXivOAoEw+k/kxUflOdP5sv36CEjAyqLoDWPiX82Cs/A+EWhsMNwvXGYETG4gNG5ppw/ODJHqpua4kxVsj2NUNCLM7w7Id4N1nAtPmAtkeRI/8Fdj1rdC9KlDrh9e5M8yRdcpXqZbqgll6AeaMJWjc/3tU9nwrevSnAG0H1JZdi9IbPoiexmNA3AHkMuhdvRJTZ88C+jciqNdR9WMU584DnDRw57XwDjoZ9h2XAIv2BQrtwJPLVDj7kKFhSqOGmluGvceJME74OjQ/BdgB4FrwkqUPduwnRW2Zsabei8Fr/hVTnr8bmlsHjv8hsONB8Ewyr4DVDHIzVcz7IOKfH4fBvnWwUnmkdzoY9lGfRmxNa5qqqkDvMEYvOQl5Bt0cAAAgAElEQVS5eBSGk0Z01t9V5J+t+ShfeRriFXcgFWVhL3w9cNDRwML9Vd01VTPNrEBDCt7d1yK+/wZoQythGxWVGrsctqFkz8OME74BzJiPEixkECC69Sewb/93DFk5TNnvBOCwj756wRF9jsgiUClyIaJtn8qMYIlKnA6jVGyywLUyB1T8BEf0kyGA4GLPhYu7ayoQ3lOiTqiQqRgkG7PsHp9bswbzZk5DyrJVMT43CvDkw3fjxqsuwDlnnYq0VkHGyqN38Cm0z85g41AeHzv5Iqx59lH86EfvwAFznoZfsREHDnS7hmGvH1p+Hp5eNRPnfX8Z+qI0fvC9c7FwIdDR3qeKBw6NzsU7jj0L3/i37+Ggg96hlFWrzwjbxvZysRcgQMBDHxHpIxff888/X51DZoZ/k3XjzoHyI+AQR2oqLgIdCf8n0GENMj5DzG0EFwRWBEdSLoGARExM/JxKgsCF5/Inn9k1tUeBrrRjq2sH+japjN3r1q7BXnvthWv/cKNSSOJLxfGR3EQyJnwGgRSZLLaTfSa7wbaxzwROUu5F/FtEyZER4Vjzc6k9JsVxJfxfgLewQrLzb2V2BCDJmyJ/j+cz0uqEuzmjJOBzQstzlOTOkaSONOGwfwT5nN/Vem1s7rSajDjPKY/1a9cphojjJSU++L7xes4P055YNE0rOCLYYNvIPG5NcCRAVBgxzn/KS7Jmc85xrDnvhB3kO0dQI/XUZJ7zPGEllVnVMNR6ws+kpp2sQXINv6cs+b60+qMpGUwQfE5o7my/eMISCOwCrLX/hRnXfRVorEEtMx+ZcgnIN9Ao55Di60MWw6tBJ4PEjOmeD81KgRyKXUyhzLxuhaXAF36G6q03oLLLvphaC4CFMxH98XzoO78Z0eA6NHJzkCmkgf7VqEzZBbmuArBqLbDLG/DsRR/A4lOvBp6+DZh2IEq3/wiFIz4BPP5HDGzqh7NoB2TmzGuyWMDoLTfDXfc8uud1Y+iAj8K67z+Qm/k6NLp7kB54FPjFJxFnNWiuhVB3EKZmwj7uLGD2oQjMAGa9ilq6qDJnOwGLqzug+5EWlVD+2y/g3fWf6AiqGFhyNDoP/QDQtUCBQ59Ej6FKsymMZS6/FqNrVsIq5JGZuyswe280dDq3AzbqQKmO0gWHIxuPwstOh3bGMlX2o85qGZuehnfvr2EFeaR23Bvx0v1A7yUnBrIaWa0KqiigGNWAjStQevYhjK5/XAVNtc3bE85uR6Kam6bOZzWX1NrH4V53HpzhR1ALM8gc+0lglw+8esHRyvV9ahGjQqaypBmEzAUXbzIG+WKykMsCKAqIixUVBTNI09TExZCLGZUCF2gCIR6t/gcCFvgsFdk1OIjYstDV3oZ0yoYbhKi5NVz9yx9jn4V5vHHpDJj2CNy6BbtQwIbRKk4++btYs3wQV150LJYsug/ukIMss0u5w7A1AwbSCGBAcyKU60P4xd2z8bOL7lNlRX7wo9NQ8/+BfK4Nzz2Twxmf/w1+cMWlatGmkhezmjAABAvsG0EL+0ZTEb9jX/nz+9//vlqU6ZTNRZlsCUEDmQLJhsxzKQs+Q8ql0Al1l112UfcRAEHFyWfQhCAmOQIoARr8yXNESZO5UG1pRktFga+A2nnf+w6uu/ZadHZ24LLLLsN+bzxYtU3uQ0UlzrGSOJLATxVBLRSU8mJ/xZTG/nCcqZjEp4c/JRcVx5vf8xrJksyx5TlkMqj8+LkAB9nRy73YnlZQI9/LZ5srt81BVOuYKTNcUxELg7D5+f/Pq3UzA7bke5K5zT6pbORRqMaw1eGYY0S5sM9PPrF8LOcRmVjOC17H71RfJ+gw3QqOuFnhHBRQrfwvJnj/8eSlMvo2fYPIqkmuMsmFNgZym751Al4oI8mqT/nxaAXP4jPF6zmP+DfXpdZ1SM4RvyOah1v9ldT328HReEP4qv4+MtKw//Y9dN9xGfRcDsPpaciWNsBORxiNepCGDztuAG4ZIF0SBogjE1qhAxUPiMhuRBry7lTgX74PbIpQmT0D0YpBGEuXYPRXX8L0XfZGMOdN0IMa9HwGCA1UVj+O3JL9UHn6b8jtvB9GL/4QiqdejU2PXAe87i3oqT6CKLMX6hsehVv3MaVnLuJqYiLXTA3V2hCy3VOAp59Edbe3Ifv83+GZc1BNaWh3X0DpV1+GF5fQ6ZYR61MwakYoLjgQOP5r0EIL9AQP4xwCzYfhRzA1+lnx5i7c525H//WXYsbQSmzono8ZjPra6QDA5DkmYDHimCiRGcNTQHUUyNmAmQYCCy5ZJTp910tAaRP8n79HBS1FbbOQOe2vQDyKyOlRvkeaR+uQCZhZ1MwMCNNIlaRUAL2LUmCiQLMP1xra2eIqEJUAtteeSq8pmCO8Rx9w923AvdcitAdRtmah7dPfBPL7vHrBEcuHyA6bzINUYpcoKYajS6FNKiIJ9efvVNYER1J4VDLzilMvQQE/o6+AMEuyKJKNoq/K/B13RMa2kjQAmo5cPoVPnXw0vvnJozEjW0Oo1eAUMqiGbfjl1Q/jW//6Mxy21xRc9s29EQ1ehzi3EHEUwIwNWHEWoWcg8lgFPYDthNhg2hisvA7v+eCvYWSK+MPN30JX1zAsbT4+ceovMPP1B+P4449XSksYEC6wYnaiEuTv7K/UHhPm45vf/KaSx1lnnTUGjqj0yb5QCfA/+81dsmJ5urrUMwhA6SfUupCLA7uEo/M+YnpjG6iU+VwqWIIY/lfFea3ET2x0eEg5hn/n3HPU5z++8AIcddRRGCnXVN84DrwHx4Y/CaQIiMR3hvcmE8JzJXs5zR3sO9smyR3ZLoI3gjgqQMmrJEqR31Mm/F4iHvlMYRHELCZMpLAEwgKIopXvW31GWuUlb1SrT5HcW0xr4rMykdWfZjWJfhLlTSAoWZoZbSbZzzfvk2I9VidmOJlD3GhIkV9lep1gNFUrOOL7xPFguZmtxRy1giMyjJxPBO7C6MnawjlFmXEu8TsB7JSNmFs5pzlPxWwtmfk5jwig+P4IqJS1iPfhfCTLTVDIedYKrLb7HE1k9r8Kri2/AOcP30ZxaDk0LYuGriFKxYhKAdK5IlKL9wMaQ0Dvc4gqfcka1z4d6fm7o9TQUJjXAQw20Hvb7dDnF9G1+M1A5Slg4yaES/ZH/Y5fI3fIScCUeUBhFlDeBKx9EKVqiHzKhGalgR0OAa47C7UdjkfGGYG7ywFwon6gDyiv+QcsPUSq4GBkw/Nq/r+wcRBtU6YpU5Y9fVdg5gLgjl8itmei6vfCrFXQeOZRwK4rfZUJDdSsAOniHDjHfxZRxx7wDBvZ0IVnRLBjRuEldJBHxqe+DuWbr0Dqodvg+Rvg9+wCc+piZLIO9GwGSBfhRTHiRhUNtKEQhKjndeW0nR1lXTrASzeQq5VgeyHwwM8xCgN5lvl449lw3BdQdaYiY9URe2n4tg439GAGSUAV/YSDho9UYCJOR3A0RgxbqMc5FeRkExwxa7+RgRXU0di0At7IGlhDG5GqDEJv74S/51GwDv8kTMVTvfyxTaPVnt84OLagcAHjAsfFjf850VaveV457Iq/jNTo4uKkcurUG0pxynXifMrzpNo2zUmqCGoznxKVAhc0ArF59GXRkxpKHFDTinH8O/fHH39xLvLeejSCPIJcH0b9Ivba/4soDQ1j2XUnYbF+D6Y0SvCMLHymWbdNBHoDHqowlOHVQuTraPddDNgdGLDeiHcf92tUhrP4j6u/hcVLdWhmHYsP/D6uvvpqxY5tXghXlKuwO+yzmJX43Re/+EV1DcERF3LuhDl5hEmjEqDpQEAX70P2iTthKjC1s2/6cwkI4/mSCJM+FKJ4JUSecuZ9aabhf42Jz4IA9/39Hpx++ukYGujD4Ycfjt9e9e/KrEOHbB4cWyoffsbnsx0EwML8EBhzHAWIcWypZAQI8lxpK8GBOGFLXibOFTEfEazxP5/B78XhXFgrzgthGgWQsR3iZyIgSD2whfn473yTWn2NWhkoMc9QlhM5JI+RjL2E4nNjQABIs7OYiloBG/vAa0aGEnBMUCCMrLBM/9PMEWVO0xqB97YAR3SM5pjznRBwRLDG/nLOcD7xXRBWlXJRiWZ9f8xhnWsF/8u8kLQIBE28t4ynsHMyVx599FFl+uU7JqZvNe8MepduP16rEkj1/QOdd18DdJjAc+uAuATssju8VRXYWj9G9/kEsv4Q4r5nEA+vVdUSCvN3A3Y9CFEFwIxZ0G/7LeAzqq0PXlCH/fQyYKcDUVr/LHSvH7mdDwUWHYYg1jCy8iGky2thVTdBT2Vgdi2Fd/jHgdv+FYP16ZhG7mT/4+GvWY6+NSswtfdhmMVOVPqryBW6mdkY8EpQVVdro/B3ey/qcQnuH76Drp33BYIXMLKhglx2FsypdBaPAH8AqASIZvVAn7Mnhvc4UdUi6w76EZgZmORq6jrpGtQ0IIMq8MzfgD/9Bui9C4iKqJt5pA0P0AMEWgoNmhTJ2mge9CBC3fLgGRaKXgaIA1TMEnKhjziYBU0bQD3bhXR1BUaKByI79AxquW4U3acRRz2opgJlKrOrdVVVInQyiIwiLDcDz67AaoxAM1MIHeadipAKy4o9c2MDTpyFmy7BKQ3DL9iI9TTsaXsDJ3wNffYcJFrlVQqO+kaTnRwXLio8LvpchMRxmhFb9GHgbrdVaXHhoXLgoscdGxUu70NnUJ4nik7MMlQUvI8oW0mo1z1jHgytjka9hGJbF0qjNRz/7oNw/S/ORpu2FhUthTYjjWVr6njHuz8P3fSx6srdkIrKiC0frr4OjtkNO26HW64ia/uwUhYa9Qh+mIHjRgg6GhiohnCyS3Hw+27FGrOAP1x9MV7f8xz+85ZHcM8/OvHtiy5FA0MwPA3t2TQGauthZaYibITIZ3PKNEYAwIzg7Fs+m8V5552HpbvuipNOOmksrw/lROXAflNRiROqZK/m3wIWRZmLj5HkiqJMCU4IssRPg7/zM/obScJBgqOMY+Lxxx/Ht879tsq3tGiHnZQv1Nz5SXi00axaznYRAJF5Ev8pMd8RmNDUR+UizCAVGg9JuSAOxfSXEtOVqooex0qRsV0Crgjg2DbOIfFFouxoqiNI5iGh7+KbIkkmhf2R77f1zp/tkXESFoRzWMDSyudWqD5JbiGOuwQt8J3a1NerxkuAojBd4rMlAPmVKi8yN8K+cVzoM0jGcczHLErYXnFUlbYJU0efQTFxsg2t77iau2HwErZYQJeY0H3XGwMjXCvobyTzgYwPx0/qBgrzyvvy3eDYz5mVrBeUh2SL5++8h+TZkmK2wmCzDbKOyNhw/nIzwQ2AmGoV4xeqhC4JztYToLQ5e/lKZb/9uolLoGxl0V3vRWwUMKw5yBkluGEdmtOtGJYpUR1aUIFd7IG++g5g4cGorHoCuR12h3vvjXAWvBG903sw9ZlngPkRKg88itziXTHUsQOKA8tRt3qQ0wxsNHOYdvuPERx5Cupf3w/5r96CxtWXIVxxA8wv3gKHVqEBBpWUofXshOHrvo/2gw6DV44QL9oVziP/Bez2dmD5DcDiI4GhB+FtiGHvuRfw3DKgcxFGVz+H4q6vx6jZhnTfStgdC4B1a+FyA/XsrfCdHDI0d5UHEC88Etr6h4F5ewBPXQ/scjDcZ56AkysB3W+Gx3fWTSxlWzyu+ASqg5sQjb6AbFyHrgeJiYv1Rq0U0HAQGAFMYxjDQSf0wEZRH0LECDnLBbwG3HAOrGIV+sCTQG4BKloWudIA3OkZNMJBpGrTFMgyfMbPVVBPlxDFs1E3QnSNjkIrpBFGPvSAZjgWG7eAdAqN0EcKdfgeMGxNgTZzZxR3eSPsHfYG2mfBpf+SCo3b0pHUVlPrkkrNAdTdEKVKkgImppM3CQbdVElATd2AHvno6WxTKTWT0Lv//tDil2zD/++TWHhWHGPJfNB/hH4iVPBUntwNEvBsDo54JypbghwyBlRmZD24IKn8LXGsrpfkhzQXicmJ5hyCKS5sXdPnQourCPwaDDMN14tw7NsPxI1Xfg1t2npUNQu5MIMr73gOnz3jQsxZkMFd3+2GEzQQ6hFCazZqwwMo2CZy2QIGKlWU4UMvGgo8OZV2BKGD7o5ejGw0MZyZg93edgMKnQXcef2VMDN9eOd7z8Gvr78TXVM7MNC7Ae0FB23dRQyM+EjbDhq1umKFVDV6O3Eq9RoNfOUrX8Hr9t4bH//4x1VfqPyp/Kgs2XcpvyElOQiCuFumbPmZABGey3uKY7Q4X1OmfCZBKHfYdHynfwXvS6CkWKruDvzkJz/BD390gVIMF/z4p4mSaGtX7Qg8d8ykxjFgO6nAeG/eS5IvUpHRgVv8idgmjiGv4f3YbiovzhX+zecTMNLUQSUmvmr8nQBK8tFIIk0BFgQRnGNUblJLi8+SlAei+IS12xrlR7b0araCIzlPWCllAgxCBSCl5A7HX8xCBITPrnhOKXoxCbWag1SeJJWP5ZUfkudI5MY0EZJUUbWdlaubGdoFiLWCIYIjYeQENEifFRBC8n3rteI3pPraBGe8huPO8Sfo4UaL/W6bkgRliGlVQCXfJ/Z/3pwkKak8gzLjfJd0GFJrkeuIsJfiE8j2EUjxb4JCrkOSHVxMcky10No/abu8bxMFp6985LZfSQkIOIr0PEb/D3vvAW1XVa5//1bZ/fSTk14gEBIIPTRDryK9SAdFQVBBlHoVrigXEaRIRxRQlC4d6TX00DskQBISUk5y+tl977X2+sYz95nx/P2u4JA/lzu+L2uMM845e68651zzfeb7Pu/zOkkyvsBRGTfRRqxvBWNSefjgWfpooXXt6SarbN6tv2XtzWdSyvWSHJehHHqseO5ZJmy9H8TT8P7bMHEt8u9/iLfdriRzfVSTCaKnbya706F4N55GyyG/ILj9MvwPb6B63LME775Myi9T3GQb4unROHdfhLvRQfQ7n9IyaiNy119L7bDjqGVfJoytS3vzIJUPu4hPGEHX9aeQaJ5AcspmxNfeiMKi90h3L4CpexM991uc/c6Eci/52GTKAznaivNN1lzXHaeTPugC3EULoXksKx55gEk77QTpcZDuI+t1UK9X8BlbeTF0LyNcsQhyvURBkVotIvQEfhLU3DJeECNe7iMbH0WY9GipLadQa8ErVk2x3mJjE7lMhY7eIngNDCYDmhBnt0qjUtdizeCugFoGpPgtUeVaOzh5yDRTjqpUahXSvoen6hQ6RhziWoWE44OiF80jYcQEaBlnrlF2XIo1aPk8bDQEcIaDo0IpIJsvDgGmL7Hw7KLldSMrT4G8CvJaSFBNK39NZCJZysgOz1izXaXJTas6WwlchlATm4y+rd8lwydDKWMqt7+MshXCMym8je24tTyeL+6AY9RK999tS+77yy9oCOdTcj0awzZ+dcMzXHLF3Wy+9ShuO6FAKowInTjVfIKGtoBsMEBfrZ2PV4zhpVdyzH9vGYNLl0BLlXXWXJ8j9pxBR+oZ/KYMs+aN5PAfP87oCWvw3MNX8+Csp3nkqXmcesoFZLOLaWtLkm4YTbqlHSeqsKJzuZms1Q6tzfUwUW5wkB/96Eds/rWvmaKucvvbshG2rIcmaIELPb8NIeg82tfquliPg039V9uqXRVyVNtJuFEhGRlgm9qvdlY/yRjMeuJRTjzxRHp6+/jhD3/IgQcfau4vmc6Y/SVqZhW3dQ9W4VsARV5CARRt6p8ZM2asLJBr+TUyeLagrcaJ7lcGyGZG6ZkFtnSv6k+NGekx6bzqa1vny4qB6n+1ifazRH/dh9rMeLqGQnkrjfH/QG22z5t/7PcWZAz3PFjPi55JoNYWfrWlcvoHB8yzCdxaIGo9OdZz969e/7/bz5YPsWDSlhARUNYmkUobevxHD5GeQ5xBjVP96ByWSG7DglYh3157OHAyY7VSDydrXNkyQFbrSu+LpBjsuew96n+b5DB65KiVwEt9rx/di77Xjw1Bqv00vuxC7h89egKFVnXf8tt0LulIDQdC/wgQP2ft+EW6ZtWx/0ILFPwELeU+IreRghMj7Q6Qr0Uk/QzukvdoXnMzHCdHMhbAu89D4wQqKYf4yDWpzvuY2OrrQd98SnOfJzltf4oNIdVrfknT3ntC8zpQzkPnpzCqBbp6KK2zPcnlH0D7RAbu+h3xN58h9bOrqSXjuLUKlaUfEW+aXheWbE7C3Dmw7vqw9CNoWhuWPg+TN4TCB4RzOvE22xeWzoHGDpBcQKKBfCkkOfApYZTGe/UWvG0PoLjkJfzRqxPz0mTnfUx8yo4k+t6D1ukw9wnCDWZQ6F5B46iIqL8VJ9UOyqhTIdfP2KR4J+KAuOgxsYGMhIGngJopsyEpnIgWnKBA4DfjRj3Q+SZ0bIzjt+LIuTLQS7m1BR8Xr68T/NAAomrSIRZm6PKgodZryNcd8vUEVaJUA47qxLk+pahmAFLGk9aSpMklxCn7XKNSrVdLEDuiXoK97tgKh/5Jfe7a8O/eHx0inex8oUKuUDLziuN+ibXVRMiW0dNKTxO6JiZN8Db8IyMtIyaDbomuwycUfa9JUIbNekbkFdJkObyUiBXGsynrMvjK2Ko5CZyoQCIGpdDDi6U5fN+duenKk0mH8wi8iMZgNP/152e47Kq72WzrFm46boAmJ04QqZBfP5XMJN7uG8VPr3yOZ18fYLWGFL8/8RA2ai1xw1tZLrz6b7jEufHqmazevJDkyIjTLi9w7f1ZDt19cy75w0/ZbLODufZ3sxgoLqaxJc7ESTNoaGymVOmjp6vbABxTMLdWz4iqlsscccQRHHzoocbjome13jOFNfS3jKVWwgIlmqD17Nb4C2DocyttoPPLI2TT7EUwlWGQF88KMgq8KoSpz63X5cD99zFaS9tsux1nn322cTeq/xYsXMSWW25pSq7IwyPwo2N0HYEr9bU10gJPAjm6b2tAZVB1HYFf9Z2MikCQVu/2cxsetGE0W3NM42O43o+O1TjRs8vDonbRtWXAbTjXCgEO9yKY0OwXVJD+F+bnf2uXld6IIcK2gI5Anu0btYEpuzJq5MoCtLqQ1YayvLIvapyHgyO1s/pC7WqAsTa3nk2m+7VeKhsW1NeWcG772HpcrKdHniN7vE0yMJOdvKeVCp1Ll5n+1BxgdYsEBm1xaWXz2WccHtay2WwCZxY0Wf0ijQ1dS/toUaCxqbEmz6nOZcGO9RppLrGFk63mmvrDeKmoywHY/tIz2791jZXhxX9rFKw66Iu2QMl3aawUCJwGY/jibo4ccZpUW+y9xxi58QxyTzxAQ/ebRIsexElloGkKQSlGmCxSc9pIRWWYOh3WPdZkaJWuOho3UyPePI7Aq1FZ0UW6IUa+FKO/daQBPu1+QHLFPApVn/TRF8G8N+HDR5mvEkiJdsaXC2SdFIlamWqqgUzYxUB6JE2dH+AkV4NYjj4vRnIwRyrdRLWq8HMAyUbytQzJwgo8+iiXq+SappDu+oRUywQYrFKVev/uR0BtMay7L+Vbf0X3QJFxUYps15s0zjySgR2/bZq2+XMaWORoOV+MrtHQpj+rKummrLJiH6VU68oAk/POLAaevoHEJnuTXn8barefBEsHSOy0B+R7KT5zM25NXp82mjYZCdtfDKkI7rqcrsVziOcLJP02Bg89lbZJa+NJ683zTBab6T9Fv/SHb3Qgzb1pCtdvaUPG9L0R6QwMaVvlvj5zk5inQoQmhAbVmsBRiUKpntThevXStF9KWG15f2FlmMZmKon/YcGRPAcy5DLQw8GRJh5NOpq8NDmJtK3JSpOX0dvp7jbeJ53Llt6wJFx9J9BgKnE7SaIobwoGqghsLYrx05OO5rRjdmJye54qVdKVVn73wHucfubvWWMdh6d+1USTEGsVYrUSPc7W7HHc33i/uwGPHu69+DusU3iDifSwoGFNbn0t4Kwbn6LdaeXlW2eQKr9Bd2YTNj3obeJ+L3+99xzeeWMpH70Ph3znm+SqZdZW7RinhuNXUeVwK+RXyOWNgfddl2984xucfc455jkFMGzNM5GtrTSC2khgUZO70YUCY7iG85LUtiuNSRCYtrFtZFfyMjgytmprqzn0q1/9issvucic77LLrzAAdto665rwhsJqRtCxscH0kYyAVaq2fC+rmaTrywDpvAJPuob20WfqcyvQp3vRfWp/ATWrcWRT/e2xOkZg2+j4DGXKad/hUghWHVzHatxonFgPx3Bj9r8xFdsaVwM4HNe0k/WIyosikKDxIDCpYo0aC/YdGJ75tpI0/QUsjFkoDtvkvVH72exCGxb7R76NfZdtWO4fPSorQ3HDwmp6t23YUM9jMjEHBlcWndb/6keNOzOZKew4dPzw66ufrXdHIWvzPqkO2hCXywIYG5rXGNG5Bfo1xobrdFkZBYFvPbM9r37rfRRB14bsLBiywHS4mOQX6IJVh36BFii7IekgJHTkwVb5pyxZJ0ObAM9zfyLe2UVUnEOsfwF+tYGoVqWQKONFFShmaGyeSO9gN22NHr1jpuEX8rj5l6DsEqY8UuW4qSav+meB6+MFA2TTLTTllpvU9t7Iwd9gD5qWLICPHyNobCZKtxJzYuSciLClkfjyAVJlSa0oRF2gmplIrOxScJrAzZH2K+R6uwlHrAVeksTApyTdUh0pCDW0TKDQ8wkpL4aTHkGh6JAbOZWRE5updvZS610KhQ9JuC6LvUbGz/wWbH8sORpp+Lx8EtVSMyldInZLLFKCQiIqSRRJbpYegky7+dOTp2f2LQT3XYC/8a6w2gb03v8HYpvtR+NuB8GDN8Csa2G7PejpDGhZ8SL53U+iSXVJbrlUQoEwYQplJ0Vt5wNJDQzSv7BIy0Yb12UCanFjzw32UWaduKX1nKO6u8jTP0JO+j3043xO4DBShbwhagBQqtbIF4qUq/XkqC8VHC3s7P0/qo2LYyTitE3P10rUqibbScuuGjXJyPWtiUlAR6kA78YAACAASURBVADAEkHlJZF3Qp/JoOp8+kwTmwynJiaj9+IrjpmjGpRwYk2UA4+b/3w54zOdfHPXdQiCCvGSx9/eWcERR55Fc1vIx9dvSEZ5adU8YWOS259JctaVHzM4CFMbstx65q5MVZZKLwRtg3ycmcBhF7zIW3NSHLVzjqtOb2ZpX447np3Mz66axW67TOe3F1zI9tsdyE13PUTFSTFy1HgaMr6Z3FU53Or12JW2OEdbbLEFTzz1lJl85fXR5K7fWuHqbxuKlMFUWwn06NmlX2R5KTKs8uyojWRMBYDs/jqX9lNbWd6KwiabbropTz/9NIcffji1aolf/vKXbL3NtsYId/f2mzYvlusaStI/kkFTyEGfW00i9aUl58qICLyYWndDBUSt9IJCphas6L4EeATUtDJXKEmbvAbqV+sV1HnV3zJkAsQCP3oGgTF9pkGtttE5FLbV5zbDyXo3VpJuv2Sdnn93Xl/piRji7NhntOVyZNiNNywRXxm6tCRi6/2wHpl/9x7M+2h4in/3DqlPdA/qN/P5kGqw7W/9tp4fXV/gRn0vsKP705hRH9niyjbby/KjbBaqwLNJGhhV59fpmjrOeg8tILGcJ/2vcxjANCQIaRZLQ5439bv9biVwc+puQ70HInvr3jSO9a4MD9Hp/uVpteBcx+j+tRgQ58l4IIdI3/pOANUe/0XaftWxX7wFAreCH7rUogajyuySY8BrZZQy0B44l8yns/ErFQj76Y21U3Z8kqM2o1WJHdPWJRw/mUrTZFK1GiW3geScjyA/G958j9r8J8g3JIiHZcJBFZpNMWLcGgQb7oSfr7AiPpKRwXLy8Qq1sI3Y7PupBBUa19oSR+GyxiXgTQYVXc3Nh2eeIZz/Nv1ugUy2QNJLkF1zExrX3hS8CkGQoFCo0WRiRRWWPHsz40ppws13xt1+J3r8Jiq1KmMFIj6cS37WvdD9OJlCFtJF6PfINjXhj96U1LGX1cWIpBf0GVsQFXCGPCvDycd1fXDBihplkmQE0pwKzLsXHj4PWteg3BfhpEPiR1xFb3o0yYd/Q+zlvxLb9QhYUWHJqzfi73gZo1rKcOevCTrG4W69L+64tQzgK953KyvcGJO22gZaR0GYBHcIHJnacUraExjSJk03zHwk/FYTz9BIMn8e6UiSOPVkCiP6XaxQKJYMrelLD6u9NWe+mbQ08cgAK+tDXiBNLpq8tBK1mTbWFW5T8W2ISGRc7a/99KPjNInK6MvYazJTOMauDHVOm82khEOiovHFVaMkpZrPnDef46arTuN35x9vwlipsMhLXWW+sdtp5hxLb9uetNNP1e2ljMsl93uce2MBr5Jkl3FLuOGn28HAQhoaRlLLNdIZfcqccEu+df4tFAcLvHDvxqzZKKASMO3oj/GKFWY/dwd33nMrieaN2GL7byLvbdyv0tQyiiWfLjb8HrPSD0ID+vLZLHvvvTdvvfOO6SSFyCzRWB4Yw/sZKolgs7sskVrgU22kCdrqPqm99LmMjACpjIyeVV4f8XT0ucJeuoZAyHnnnccjjzzCwQfsxyWXXEJ3T68535Jly03bLu1cbkJwCxfMNytqGQp7nzreil6q32zBXP22XA8BKVs8Vs8mAKTf8opYBXCbwad9rXG1QNgaYT2XjrM/lgxuvUv23BYs2XFnPQlftojhF53eFRYSOLDgX6R89Zfa0ozz1hbznQDoP4Yb/2+AI70feg+tV8QWtbWlNjQZWeBhPSU2SULjceniJStLu2gsmtpQjmPu12RDNmTMuLdEcv2ta+i9Vl+1t7aZMWoBrg116Zk1xsRZsl4jG2q1XmeNn7Gjx5j5xwKn4ZwmOwas/IT+13jSu6F5xnqg9L2VEbDAzxZVHj12jOkLWwTaZvbZNvmiYc0vOn7+/358zS1AGKdGAym5WaI8/f4IxpY7if56Ek3LXqPLb6YjFVB22kmsszHsciZVP0nMjRGSxXObwVHN+sa6Y0IlLCpNFLJLce85jeTSVyCbJGqs4Wx4EOyqyvEtZGNJGmuLCd3ReJ098MwfyG13GOmR41V4pJ4ZFUFzCIvdPOMlI/D6c5TvvppEbgHR6CzOThdQWmdfkg0SoJTnJgVOA0GtSvc9pzF6919RUbUERHIeqOsVuS2UlFnlR/jP/p7SrNuIlZfjMQYSy6mmp1I7+S4SlaUQrxfw/mdb3lRfU1pEHTwIEgmaSf5UgEQp/eIfNQaRoQIx70H6/nYWzbFmcp3dtG86HXa5hFJDG/HZV9L9xA3EvGacgSrp9VrpO/huRknY8YFT6Xr9KQNOWzfYnszOZ1AtecRqAzBiFKGXNPIDEiw3DiJxjJyAoKoI05BMy5C/qH6X9aha/HNpE38HR7UIBvNFiqUyNQuqnC+RkK3yIXKFW3e0gI7VNdKkpgneZJ20tKwsdyGjb8mk2seG3jTZaWWniUuTrCYkW6xTk6cMoyZBU5ZkwoS6GF7VIeZWSWbi5MseFeLk+xay17aTef6hq0n4MVrjJd4p1Nh++5Pp762y8C/b0+D3EW/pJ9PVzvF/XcSVL2oJ7bKuu5yHz9qZVGGQ0GvDrWZpzwywFJ9vnPk2HwUxzjnuGxywwRLGJwpMP6vKijm9nHXGQWy763qcfPodnHPRzfQOfsSojgbSmdHGc6RVqTwn0q2RMRjR1sa5557Liy+9tFLHR21lQYwlXMto2aw0eUms0J0l6OoztaE8MgIjahOF4aynR/0hwKF2VFhB4OW6667j4gsvZOyECTw764l63S7HNZ6j+Z8sMoZLhGz1w/JlS03/Wk+A7kWrfnmw9EwyElbbSGPAFFMdItSr32UI5Y3QmNB+6jtbFkb3aY2LzVjUPvpMx2nM6F70rHYsycMowykwJRCoZxZwthpIuicrsGi8HV9QJPHLMj72uRVW072rzbTZUKL+198rurvM5zLoahtr0C2Y+cLZUv8AjtSvanurkq32s/dmQYnuRwBf43lEW92rq3Gp91rPIm+mvhdwnbzmGua+Ldi12mU6l8C63g21he1/fa7xqD40gGcInFlPktWJEhAToJm+dl3vS+PDenQsULKgz3rDjMDekiVmPAn8WbkJgXONM80xti/0DEa6YtlS8y5ZVXIb+reAbTgX6csaK6vO+89bIHJy1GpJwqiRJrdoiqT2+R1MLC2hduP3iRU+IfDSOIkU4W6/pHHaumS9UTRSpZcYqvIVL0AhncPLN1DIQCs9VKopvJiDF0Jw538QzV1IEMwltdnxVHb/FvHAI/LjRo0651apOjFau9+B9rEQpBiMpWmSnpCUIMpxlmVijBHwUjLWpw/SffsfaA4XEu5xLu70bUnHqvTQZMjRiWKIk/JIFN6F1LpGuDEfQqsQgVweUpJOB+CUoBKjMPtJqs+cR3MxS1+YIzNiKvGf3ETFa/p88PAPYXWDkGq60RA0dzouWT9u6kYo1Oa/9QR9t/4nreNHGqnr0uIsye9eT2X8ROL3X07p1UdITmoinPsR3vqbw8GnU3HHEpAn/d6b8OSfqXa9T2yrE2Dn/QzCkTBnDt+AMqlnxxTG9CQFU6JMc72Om0Bb5KL8VnOPddeWcY599vZ/gqP+bN6AIxHBjWf8y0zlFyHblqSQ4dUko4nOeoXmfvShCZnJcNoUWrui080Vgpwx3MVc0Uy0JgQ1tl6bLayGxGPNZrLVpNba2mw+nz9/npncjGFIuCbdWDHEWMwjpuIfwSBHHrwPxx11JDPXExl6FN15j6/v81/MmRdw5s+mceQufbT09BHW0vzx3fGc+usniJom09ozn9cv3xXPD2kodlOMHFpjHeTyJe7ry/Ody+ew0fhGnrhoEsnCIOe8kuSKyz5m193W5YJzDuHbh13Cxdc/yrL8fBa8t4wHHrrXEJ47ly0jNmT4bVhEpOyRozpMmGnatHWYOm2aMUqjx41b6W0Tm97orlCvEdXW1m7CLGq7bH+W5V1dBiDIGJmwxKjRxns3be3pZswsX1wHZgIQWiFL7O7AAw80x1988cXss983TftbUrWAj0CUAJyMgwyJXdVrP2ucZES1uraaNDJM+rFihTKYum8ZOQE4keet50n3quPEi5LRsTwQAWb1qc4t4yNjq2voOAE83ZueQ/sLGOkzW1jXGjo9s8ajxonxuK0q//CZc0fM81dy/TQmrLiqBaF6Z9WewwVYjbjrggWm7eVZ0aY+suPagjztZ2vDCdxpftD4sBwz8/3SJSt10CyYsRllWixpzOpedG/DM+JsqSLNNQJm1otqM9ZsCFKeMQFyeS4tN07n1TFabIlTpLFq79nwwIbJI3Sv6DLvnd5RK/KqcWXDg1+1VMTnmYb/r39f8QbxaCeVK1LNNBK4Cu9WGVsqEr/m27iFRSwbMYnMHufTtPbaqk5uPDOhl2cQUTIg7cnW1qjgkhbH1+CAMmVKRE6aZKVE72O3kH7uEpI7HwVbH62S8fSSoq3cBwmPvqiRSPxKk+GVIyRND650F42Gc4I81ShFTAThasTil55i/L1HEez/W5i5B77cMrUGBmI1milSq2aoxgyzg7Yh7o2SzwJV8UBCjkWtpAiSDfiFCj1P/J72Zy4zafz5TEjmtEeh2kRfrEyyliAV9BI4beacKYG2aqZeSsR3SYQBQZjCj5UpOB4lfNoCAbsMFdWxLXeyMDEavSX+e/fTfOMPcXf6Ad0TZ5K56cekJm4Gh55L+fk/Unn+Xhp3Op7qwCK8Z2/FPeBEImcNnFdvgPFjYflCWDSfYKdT8Sc0UvDHkR6xOpE/YB4u66cM16i9VtetrHuxqkTEDBaSV8mPCkNZdZkhvhSG/oHv4ZgQ+JD27xCXyixEHY9qLaK3b4ByENTFYBVOjL5EnSOBI8s9sa5oeXXsSu+DuXOMbsrwOP3KkIe8Z3GXvu4eYxCnTplmVpsL5n1iJkwZwXK1RKah7kFSSKZarXNQpk1bq/6AURXHjZvMyciJEVUD3CDg2isu5blZT3D/bd+mb1kf6cYmrvzLbH598aNMmrCMuy6dybjiPOLpkXyQncaGh9wOiRGMrHVz81mHsn5qKalKH5GUO6tJ0ukMbwI7/uxZ0lGVV/60IWP9Ln7/4Tr84r9eZMwEl1mPXsEVlzzLRysiHnjyFso9Vbx4XaBOm5387QrcSiCYTB8V/Auq+H6c0WPGsMUWXzOcpB132Wll5tCHH35kgEtrS7sBoQIIE8aNMRlmaiutkFdfY01juCatNtkYgAUfvme+k2FQ/xxzzDEGIKm47PHHH8/E1Sab+5OBsDWodK+W02RJ0wIzGmS6Zxk5ARwBEusBsZ4lHStgYjlUuq6Mk3hUAnXqX/W1rYBur2Wz8mR4dKz1Sml/tZvOqePkbbBkbRlc7at71G8b9rGeDHm+VoGjzzaPtnyIJUtrLKi/5C2x6uQ2u0tnUltbzp8RWUzXi0pbgGTBifpCAKa3u8eAbAELnU/cHwvW5flR+RQBF5vlOJw3JBCj/hf/aficYT2pCkGqjwXcLKBZSQSXurX0lYLQeKYFojQWNU7k8RLgM97nTHrlQs6+l/Ycuicp+FvpCIFBhZdteM+EtlcpaH+l+KviZvGdESQKOarJDIEr/ZqQkaUS8T98i1h5BbVNdsTd9j9A2cImNpQCT+AnQSLMQ7ZHlWch0QzpVspRTQ4TE2zSsjQpIzt3Njx8PtVp2xLb6QcmvatEhmRYM/6NspsipdIc1SIUPzImndSaIqhRjVxiYY7Qb8AzXhmPYOkn+LccTm3rn8AWe+DKgLkZ8m6EgmgmvOYKMOUg31e/70w7YayJrGgsRCTdGIEb4Ys/M/cBnPvOgb4quYxH5vSHcAysqpObHZZAOK4eNoyprFYajyJRTiTvsuH3CH444RDBuabPqsSVIlYKKaVaSGZXwLwX4cEr6N9gHxp2/y7Vm39KNOcd0vucSdQ3j+Dlu4ntdwqFZofe23/G+AGfwn4/5pNZd7Dm0uWmmkV2xkY07nQsPHUvS3u6GPXNM4gyafzAJfSyeE4OCiPr3rFCCCkRnsTQbjGeZCcmcORRDROYYhb/GFpTdq1y2oyW5ZAIJFAoV8jmClTCEFfkdnESv2xwpA7QxKLJTBe0Kyx9/t4H7xtviA2XaPLVquvvmUUxEokUs2fPZsqaU8zk098/YEQBBYZeeeM5Xn/9dRYt+oSe5ctxYh6Ryl+MGMHYcaOZNn4KG2+6GZtsPpPJU6YRi8UZHOinv6uLgw78JvfddgLTRoyiMVbgg+Ulpm/1E9JJePamfZiemc3gQJnQWZNvnPU+c+bVKBUr7LXVdK7bv41WegmiODknQWMizvxqka//8lWW9IW8+dctWbd5Hte+vw3fP/E2Jk8dyT1/vZQffv+3vP5hJ9ncAppqSUpBiYaGer0nPbcMigyAJtzevkFi0scYInyK/lZvy4jaEBAJPN8Agu23354NN9iYrbbaingyZYyGjM740R3GU2TKrpSrxlhk8wXTBwaQhhVjHKZPn86VV15pQnny4pxzzjn1ch2t7aZvZDTk4ZEB0aSvfpDHyBKe9bc2qyEjw6fr2zCDJeHaEg06Tt+rFIX60paUEbCSF1DXtuR7eQoUjrMGVcdZnpRAkyVb65kFDjXOtI82G6K12k8af/pbXil5Br5o1fqvdOb/n7i4AvFDmwXvSpBQG1rdKY0jjQkBYLWrxq4Nf9uwpfUcWXBk5wTpGAkE6XOBEY0FLZY0fjQO1po21YBm6xWyiyodrwWA+lz9aOcP61XSPWks2dI8Ak82i0z72HCXwtgCc1a9Xc9hx6DG2PiJ9SQCjT1tFnjpHGbxVYtWvht6f61ArQVQ/1ulIv4nhs7/hmuIc+R67QYcFf0EkVc2xrK1WMS79jt4lTypw06AKftR9QQkIhwRmn3xk4A376H/jTfwsoOkJqyG/7XtCcesQ1leJUPkrUduvHIvPHQZuXgzDbudCMEAodH9qdcrk32OqxbZi3cw8OFjpl5nc/s0UuInNYj3UyV0E1SDkJjEDssVojt/gjNlB2qb7IlrWMMpyg4kVAg3kjp1J+HT19C1cBHVckjbtBlkZu5B2DjJBLmUzCaniKJsfrCA6s1nEXvzbYpNaeJn3IcXazMpX7V4SJUuEoXR5pkKDXVPzFD92Hp1srBIRdGmVMoQnnV+lYktkMBX4pxcYNEiCs5EvIGAmuMbXm3g5fAHewiaJuFXqrBsHkyYRtaFxuon9biXO05MaPCW1+NhidUpxWCwMMjI7Acwag0qgeaAFOWUPGWLoKuVSodPPEpRC/txlHAVH6GqvAROjaAWEIviuN7f89f0cAbgmdBb3YMkkKvnDIIa2UKeciUw+FC21oTGv0xwtKy3nhElL4JWZDKu8jIYjZBajTkfzjXG3U46FhxZzZNAEue+Xy9tkR0wLvRLL73Y8GKMICR5MzFnMnXvUTKVMOetg6uQWKWpHlarBUxYfTV23WN3NpixAdvtuD3nnncOH731IA9d8zvC/nepZBJse/CFfDy3wG9PWo+9N5nD+OYYXd0+TyyexpGn/g2/fSrVnsXMvfJAxgy+YVILc6kUsWKeStrhjAdr3PnCcv7060lsPvItLnpsE/7417dpHd3M4vnzjGtUEgFtHS5bTtuQY37wXQMO5eWwZFFNxLbsxbLuPrNSf/zxJ3jy6Vks/nSpIaHKmFSrIeWaS3woVTmXzzFl2jpGAmDf/b9pvDGdixcawyFDM27CJNNGaktxhmSMapWi8fLomrvttpv5/cc//pGvfe1rBlStv+HGxhBqRW8zcmSsZDj0I2NmCdS2xpUlzAvQWI+UQJEAktVP0lhQ/8mYCCjpc3GXBMJknIaTtW3pB92HjKauY2vzqZ/VdgLKFvDpXAp16DgZbJ1Pn1keiO5bYUEBQunkrNo+owWGsuVsSExGX/2ltlXfWRCgPlFbK7RphV4NYBlatVlwZK9kwYnCdgI5Gp/We2xrKQqAjxjZUa+LWKmY/htODreFZm39PQu49NsUsKxUzDltcoIlfluNJT3D/I/nmTGqsTd8P40fPceaa9XrqVlQtnKhMiQ7EFbrKuQaTxq7eqc0zq33aJVn8qt9uyKnhOO3kyznVBUTR1wVN0a6VMK74Vhj5VuP/zU0rENOsi6Rg1v1iRJVnK4FFG86mVznChqjGrVUBmfDHUjteRxlr90YVS1XFYlLK+X9rQfJdX9Kapfj8aTyHEtRLcUMjolLd2fOCww89gdqK14joUVaajS5GYfQsMOR5kShJ9LH37fEG7cQVR2cTQ+o83y8OKIHe3J5RD61OY/jPPhLKrkqxXINf9QkGmbuA5vsT8lJEasqGgFZiSzSQ/Hx60g/fhdBYyv+GXea0F5/BC2Kqvh1PKiYXN7LkRT0qbkkRV2K1+k7+jqtIEdQoy8lfk9ABhWYa8LTneU7qWVGm+xA1ZXqQ16ugBwJSjVodQelMFXXJlKSVJCiMwYjCzncmAe+S6kWkhSiKeYJ0nXwFsVLxMIKA14T3cBqSJU7QbeP0q1MaC2ju6vFKOIyKP0mlYpTaR+nQMUgxSYqUZW0smvVxDWfauCslEHKl8oMZvNEAkROPQFFyMqNql+ezpHCapo8NJFpApRRk5GTUdNkpMKzMuJ2VacJy9YCM2EaT7o4eYr5QV584RnO+dWZdC77lHg8RlAts9m0kWyzzdYmxFTXM6l7V4KwYibq+fN7eOjhR3jz7QWmJZ14isFciSOO/j77HXAIxx69P78/81R2nzmRnNfLZbe9wq/PeYSx3lKevufrNGVfxstMprcnw7fPf52n34aUE3D8HutzytYNxCoVyqmQTL5Msi3JZW83c9rVs7nojLU5YiePzfZ/lqX5JG7Sx1cJk6iZtrGjuePWa5naMY6yPhvKBlKH6NltMVgZnPjQRFuthFJqMl6j+QsWcM8993D//Q+weLmizgLCnvEmOeL1lEsGKExcfTUOPfBANt54Y2LxhFnNK2QWT6bN32bFvMbqpizLNddcw5233cYPTziB7373u/WMtKVLmbzmWgaMyCAqbGCFJgVIBDgswV79KbAj8CIAZkUYbThOhs7q8Wgs2NR8GUJT6drzDGi2BWl1fRkbeQasx0j7anxo3Njiu+pzGVd5LDSOdH2d21ZaV5vqnDLcNvxjJQckeSBOyartn7eAQgdmLhnytggk2Iw1kegtcLHgwcovCCQYsP8PYSUbFtM5dYzAkc6t4/QjoG0zDQVeTbqwsjiHSNX2OsND0HbuGB4ys2E2u589zr5j+m2yIxd9ahZcGh82E07jRwsGebRGjh61UvVd4+4fhR0VlrMyGgrj6TwK89lzrQJHX+3bJT5KGGshUclRkM/AqRB5CeLlKsk7TyYey5A++lcETgtlY8wdgwKiRI3wzQfwbzuFIJXEb4hBdx+DjevSdMT5MGYqZa9unFXbNSOb2jWfyruPUNvuByRr+TpnJfAJ4j6+PEkPXUdx9s00xAbqaCMfsWT8TMb98A+Smid0PYKhzHMt2dLL3yX85E28TQ8ncsR6Co3umfF6BBX67vsNDbN/Z6gf8mCWwhrldbaned/TqCXH45pkE5cBX5ymHNH7T5G69TzKTWOIn3IrNXwK1GgsVSiroLLKiRU/AW8F5JIwZn0qesbsJ4o5gd9k+FM0jKhLHw2+Rb/bRIubgngDBb+p7oXpXk6mvAJ/bBsR48yzOqWlkK5QcyYxEAk7RXihSyaQx6iLatHHz4xluVv3So2nH5bniEaNR3gsXlwCMWULimyUZ7BlnGn7pObv7KeQFKeoGRJjWYHAIKRL/VBaYMAbLRMpETOAzvjEorpnTN2tts5mc0b80fF9I/gY2JqQtcqXC440udmipOKSGA6NSmTkcnT39pgQiiYv/dhsEMtTcp04MR+u+8OVnH/umeT6C0wY6/OTHx3DvnvvRSr4pJ6VFgSGaFf3btRLimiCKns+vqv6Rymee+4d/nrX4zz17Pss7S3RMXJ1MiMcqssX8NJDtxBr7iXvJ9lww6Nxc0Wuv+YgZo54kVTzWPzu5byUncEeP7qDRsczccl7zz6MKf4Avt9LW9GjmnK5YUU7P77oaU49dgu22yzD905+mg+XLSedTrDV+jM475zzmPXysxx+8P40VD1qXl3tebhWiiZ0q+IrXQzHcU2ZBkM6DYcUfL26ym9PTz8vv/o6N9x0Iy+99ipeLM5AXrpONRqamyiVKgYoqQTJrt/YzZxX5HT1g1l557O89NJLnHTSSWy00UZI+FEgRt8LEE1afQ1jtKz6tYCPwlY2lVvASp4vARD1py0lIkOy4YYbGmClfezqW59bZW4ZIIEmcZ+sGKWuObxumgXKGscKmWlcqF8Fnuy5dD/WM2VlIKynQWBJP7bciCGqD4UcZYj/t6fyf7WmRZNYHZhY7pjaz6a+y+Or/rGcNJs5qs9M2wq0K2w/pKBtPXf2fIZHJB27IbVpceTUT/pf3iATYh6mo2QBznAv1nDQM5yXZIGSzd6zAMvOMxr7Gn+6vvUa2dCc7lvjR96gSlBX9LfZtMN5Rya05tbLkWhOE5jSeRWWtoBy1fj6akewH4VU/CYSYVb+BjynQkDCCDc2PXomTekWwn3PkDykMZIJmcKSS5CE4IkrSc66hKKXwIsFxAf7KCankzrqahizFiVHvB5HepD1sJmEJWddRXbmiTSq6Ko8IBKg9BN41R7Cuy4ievNu/AbjJjIgrL9hFC0n3AmpRjMXFQxhu07+jg2uIHz/IfxNvk3oK7O2TLymMJRLFObpvup7dHS/Al4LVMtE1SyFNbck850LiPwxOAq7yGtj9BqLOMvnE7/ySPLj18c/5joSQgeVJSZEl0+24737KPkXHjTvd3uyiYYDv8XgiA1puu0E+j7so9TcQmzD9UhvcwSxD54kvPtyIidLLjOdjr1PozRpTUq3HknLikUUS82kpu8Iu+5D7Ylb6HnxVjwvQVtqBMw8ADbdAR6/kM7Xe48XfgAAIABJREFUHiLjTiQzejru7kczOHI6TWGW6jO3Es6+np6O9Rl31O9g3nMMPH4Z+f4c7attRGLXwyHdRnTD2SzqXUTohjSMWouOnY5lcPQ0Unr21x9j0RN/wFl9C9bY7zgq8ea62rcy0CohNS8hnGne31y+aIjYAkbqN+Ppdjy8WunLBUe6kCZOeY5EpLabJqdytbKyppFd7Vn3t/5X1eu/3XsHJx73PZpScPQRe3DCMYfR2uiTy/biR/WSGLVaXQDO852VHoJCIU+sIUN+ME/CT+M5DeC3sKSrzB9vvIdr/3QrpVgrpcE+dpm5MX/608+pRJ9w6SUPc/0fn2fsaj5PXr0+5a6PmdCSZDCazO8f7OKiP7/FikH4xtbrc+n+azHCWUhLLkWv6/J4ejV++PO7WGNUkkVdKyjmmnCbI6665BL22nInE7vNUiKs1uhINFOK6lXWbbbecEOkzzOpenig5tRVPKvqQMetE1CVRu0k6rLnYUC+XOG52S9y7Z+v55VXXzUE7mro1dvHcc0Ef+pp/2HI1goldK7oZsG8j7jwwgt56qmnePjhhw0osgrM5p5idfFFra7VvvLQ2EKueolsZo/VIdI9CvwI8MmzoGO1n/UoWc0jgSt5fLS/5SHp2WVgrFdI55S3yKbh23p8tq1svT6dwx5j08pt+E5jTfvp+tZbIbAnwKjzreKEfLbxEjiy2j02NKb/VU5D77La2Yo7apKRx079oXFkAJX796KyVuxzODjSilfjWz+aH2xyggC3zqNFge03K0swPLRlQY/dxz6NBVCWg2SPNXNKtWrAvKnbN6Yub6HxYTWwLLASiF746aL/lyq3vb6uJXBkj1WoWM+gcKMAvlngrSJkf6XoKKGKCm6aZJSnLF5nFFCKEible8SLvyFV8yjt9XNiilS5Qb1MRsWnkoD4IxfA7D+Tp4F4VCJWy9Efm0jLt6+ACeuAVLRDnyCm+gsyujW8R8+huOPPSYn34rr41TL9qu9WG6B821k4b/0NL+lRiuJkvDR5p0Lmxw9TaxyJ69ZQXdWYY8g9IpdSe+1G3I2/TWBS0iv4gU/ky5+bp3jBAaSy8ylETaSlYB300DVyXTq+fzW5xDgapFitTQbfyVMeGMC7cDfYbA+Ke/6KRrlknKqxSbmES+Ku3xILy7DuNlTffppYq0d13J7Env8l0fY/wskuo/DyE6S/fjK11+7CdQdhpyPI3Xs7DU1rwLSvUbjnNNJ7nwj5gN5nrqLxxCsov/oSDYMLYbALHrudaIsjqH7zV+T+9H3aRvRBn2u+K884lMTM3aDwMb333ELb27fClG3g2GsoXXc28WXP4264LaX336M4YXVaNz8Ibv4FTB0PQYHOziKjdz+ZcJ0d8Za8S/dff0NbzzsUJm9LwyG/oJoYYbxSSSc0Za8UXq0YzmCBsoRAFcGJHMNKEjDS9qWDI00SMlAySjbFXhOQwl7iz1hBQust0U1ZUbg58+ay687b4IcFbr/hcmasM45YrY+o1EtTSq7I9roeiUpxGCXfOoekFtXTacXqr1VK+FJHdSPDPZJwVbq1g3mLlvKDk+/hgzlvUckGfHOvdbj8ssPp7kyy1Q5n0lkqcd+FHewwqUg1rJAhxYrYTL510Zu8+fpH9FYbeerUzVmvcRntlVEsrdV4rmMiR59wPa2pBj7NR6wzcRq3/O0aOjJp2qoxnFqennCQESPGU+4t4iTruj32x07MdrKPgjyeGzPtJJCgdEM9l+f6FEpFkpFLoOyJmI8XT1ColnFicZZ3reDhRx/lnAsuN8C0EtZVo3P5AjvvvDOHHHKI4Xq98847HPPd7/LdY44xZGzLDbNE1r6BrAFSWj3LqNiq7Fplqz+1ny1vIaOhUJ1Ah+5R3+l/hVjseQXQxOUwIZNazYTT9KPv7WpdhtG80/IsDKkY63ud03oWdQ6dW8DL6ufo+QSoFMrTPQwHXTZ0p2uJgC7gZkD4/1Kdo6/Uogy7uMnIGdJZsiExteEbb7xhxoTa2EgiDOltCRyoHwWczHGJ+EoBRtuf/wiO1K/y0qg/LdCynkkLroZfW/OE9luZjj+kyq19bCKH/rYkbF1PAEZjSeNW74OAuT5bfdJqK5Wztb++s+r9Otc77727MpNOxw73fhlgpiyiIcVsjUWNLXlDLYdwVSr/VzuSkzWHQSdOwikQuB6pKKQYyvsSY+zrlxHr7yN3wK9JSWnZq+BFMSj7lJOQePJCqs/dRKHaTGOliJvIsTQzjo7vXUnYNoWk0tlrMSMUXIsrA8ojef/pBLufZ9Lp8yJPS/MLGEWZ4k2nk5rzMFE6Tn8uotXxKcWLJE97gSjZjCNekonzZI0+EbEM0RvX42x0pPnXpYxfjRGYxXEOLj4A+hcxEDbQ5EU4YQ8rRk1n5I/+Qh8tNKmihtLyw7QRriwOFuGi7Ujt9UP6Nj2e1jLkE5AxiokluOxHMHVdenc7Due5P9Ly8j04W32PwWcuIzrlKZpzcyld9V2SOxxH37MP0jrzQCqb70X8iSspf/wWic22Zdmz19J2/FMkpG552abw9TNg8r7ki8uovncnLa/9Bdb5Otk9z6axV8rdCXjnKfpv/SnOnr+keasdKD92Lgvemse0UheFsTNIH/1Daj89BHe1deH751O+9Ee42U+InXwjpfNPJDmpjVKph1zVY8RBP4Xm1cnNvoOG566B3AqYtAMc+RtqyTFUpaqtAGVQxnHrmYJ9/YN1vCEdtjAyITUDKL9scLS4S2En36woNQnKOGry0USiyTDd1EBDOrPSnW51VVRbTNuBex3Bu+8+yL33nM+Usb4ZxI3xJsKKRxhEFMWWT9QInCxeXDymEolYkqgqx2REwROZ0sOPPJxahK9aN6rHFFbrxjkazY1/fYYzz/0jg1GJQ4/ak1NOOpoH7nqQ8866Cq/R45k/r89EP4s7GOGlPT4MGjjqghXMfj3LSH+AWRcfR8PiZ8mMncAtC1xOuuYpCt0hR+y6K5ddeR6e6xJ3HEITPlOcwCFfyps051jNoaevl5FjxpLL541XyPAi/ATlQhE/8XnFbz578gkTSe69734uuOgi5i/6lNDxcWNJ0k3NHHvsscx5/R1eevUVrr7u98zcaitjMN5/911WmziJwb5+Vgz0Ga6RPAHDC8LKoyOgpBWyjIY8SDJaAiXWECm0ovR/eZ2s0J9d6WtM6HwyWFYWQIbFFvYUyDGp3r29Juwm4CO+Wp2IXjUEcctrsiVkZJQ1yGWUdV3VoLOhWhltPYPuWWDNCvqt8hx99vix7ScAKuBgQ08KfwqAaJwM5yMJhCqbbYMNNjAn/u/a14bZzEIgrPPs5K2UV1J9KDAu8KzrDRd5tGBoOECR58l6nHUfZkE0lDVpFxj2GXQd/W1FH+VtjJs6Uf98k3q9vEy6H7WB5i2bGGBVsK1XSmNUSQz6XmNM9yLP+Krtq2sBy5kbfgfqL80hmic6Hj6b1DFXkhDhWSEip8V44qXZ4751J913XEmH2wdeif58SG6NHRl/8GlEjROpOh5xQZ+ghZLvkez/gK43nqZj80ONH2lQ4qfVGmXlkxcGSLz8N7JP/o50bIkyBggrGTpbpjLxexcTJcbglPKgBa7nG7FDZ9krDCx9k+YZ3zHcJcWESu6QtmGhQvmhK2l47UbjFaKWp1BrJNzoQBp3P4GgsY3BCrTFAiqBCq47eB/dTe/Nv6DniIdYfeI4fPGidF4fcvEEA1ccwbgZW8K634f3bqfv5XtpnbELvHUHK46+j5FuP1x4BJXdDyP+yN3w9W/Ss94BtL/8GD2zryK29cE0PXkT/Pg+qnTj/u4/yO16JM0TN2bgxtNpnHs30ebfpGf9Axk5RfNDDDrnULhifwqrb8mIg8+AF26m9NYc4pPWhCV/oZTYhvR3z2HgT1dQXHgfo2esDS++AiOmER53M7W/nUlpyQIa++bABrvDARfT/+q9VJ78AyPX2wdeO5/BCdvRtPfPCdtVOQJStqKIC4v7RN/+55tjKPBfUuFZgSNNZgqXaEVlC8xqgMqAjZ04nkQsbiY4k+HhevUVYa1mUvQP3Wcfzjv3WPbdfW1aJChRiCgXAuJpeUvyRH6WSkk1vlpJptqNGGPkxSmWVXbBp1LoJAiL+MkKza1xEhmFo1SxVzyeOMncAlKZ9Xnz/QpHn3AGC5d3cvOtFzN18locsM+hLFg4wGGHT+eUfQusXvIZiPpItEzmk/4Yex7zKvOLIxhVWsJ/HroV46dM4rjLb2JpEOewAw/h4p+dSiaeoSrStuK4bW309/eRSCWJp1PkVMQwqJFS6G+orIKkBoyIXCyJ77iUqlIC/fe3osBkcxP9gznu+dsDnHfhRSxauhzPj+PFY/iRzwk//jHb7bwj09adboyTgElhMEsynqC7v88ACRkVrYYFMqzitPrPlgSxRkn7yKhZD5EAjECNVW+2IS4LiowXbKjulcjdNkyjMSOCtq3LJqOkzabtW60jnVfXEElY40tgynoiRNDWpvCIPtOEKECuc1jtm1WE2c8HR9aLa7k1VmpC42TqlLVWcuas0RF3SB4lgWNxdqz377+7kq3dJnCtvtGm8S9Ss/pe2YSWJ2SP1/3o2kYfqUPhiHrarRWWtbIPGksan+p/9bfGicavFRk1BH9ltHzG1tdTz6TT/eg90Pi14Gj4Na0OlMCRLYhtwN/nli/499/tVUd+fgtofA0H4zrCehg1jla75wc4h/4WmscY4UBlO9Uij4QDfmkF4ZXfwR1YhFPpp5AaQXzGvvi7HAXxkYTEcCMVtfUoh5B5/Xay3cto/PqxZlUQeHHKeeMAIq5hNvcFSo9cTaznLbywBIFD7Yjzcdf9BoEXw6+VJdJDn+OKQozz0fOE2QXENjrUEJGDyEdOL1uF3v9oFsXbf0q5v5NY3CM+cUNimx0A6+0MnuCd0tCSFPDN83jPXUr25Qco7Xc1iY6JNKV8PnVhgrxLJei54Ye0Tl+fyswTSc6+lvClh/A224O+5+8iddIDhmQ+ePY3aDrwKPJPzSKasT+1r+1B04NXwqJbGNz4CJzHn6Hx1JvAXUxwzv54u52GM2UDIio4791N8PBf6B2zFSOPPpd+aTZd+B38eJnaLj/DW3Mm3PMf5N57EcZvhNP1rmm4zDZngDzUrz1DyY2odb1G4pPFlI/8BU13/Jhwi5MgP0Dhwydo3GRrws6FlOe+THrC5rD0SXoz02nc8UfE1tuZyBN3FypBSL4akS+Khf4VgaMl3YPGKGnClKvdrKbKZTNRaRU/bd11jJiW5TVYpB+FIWeffTaP3n05Lz97B175E2K1mlEGjWeaCWP9ZCufEiZWo5qr8v4rH/PEfS8z5+2P2WTzyczYupFE6woy5RSJ+Ej6Bxt4+dUlPPH0HLr6K2y8ydfYevsdWH/bKpnMODKNY8gN9nHPndex7SYbs/aY6YT5GOvu+GN6y3nuuvpwvjbpYZpr4ynlXyfesCY3PFfi2Ct6SAQVUpUiErUoeg7fOeZIfnHKT2iK6qhdL6gAYCQNC2WTVcqUVPA2nTKilEaKIFVX4TVp8LG4WY3bUNLnTwH/fA8v5lHWKqkG7SNGsrhzOZdcdhk33HQLg7ks6cZ2NpqxMT/9xZkmu00k7r7uPiNup6Kh8uRYxWmtnrXqFoFVmTkKp9lSHVo160f/a/LRc8oboBCZzTYToLH6Q+pvq6YtECTAJQCtz0zNraHaWTqn9rVFZxVu0TkEpm14xaoq6zMZRN2XVe7WZ0bGYMiLpc/1TJaTssp4ff7ossZFe1qgI2+KODbT1qpzg4aHg9Xv6gNlA35W2NL0wdC7r/5VmF39I/AiYGSyD6uVlWRwC4IsZ0ih1Y72EabP7TixXCJbI204CNd3Ggs6t7xGJrz3OeBFOkxKKBDYs7pOAlpWv8smANh705ymZ9B4M8/n17kLq7avqAWG6XQNB9mWxjDm/hPx1tkKNj2SkjhJQdFo9HiubFINb+lrFN96nurAMpqmrANrfQ1apzAQxEyikJKlUokaifIKonsugWQb4d6nUYkC0uWAcjIkpswnU9KiTDTvPbrfetkAjcZxHbDZt6k6GbOAT8UrhJEI1EkyQUDfw1fTqkr1mx9M5CoU5OB7PqEDMumN5YUw5zl6Fnxs6BYta2xIcuo2BEnVHy2TksJ1TDBrKK39pu8z6DaT2u4H9GTG4DZmyPiQKQ8QKez84nXUslncjfak9PytJFtbYN39yd5/Co27nAL5ReSfepTMgT+D1+6kRg53l2Oo3PwH4s1Q2uQQgoevJr3DYQTFxZTuu4emoy4lfPUOHDeFW+6k8OyfKGx4ICN2PZ7qI+cT++BZU+C3PHlXYt5IKsvfpDccpKFSpemNx6g1JnF3Ph5GNcPi1ykuWYHbv5BEUzuscTDRrDMpbvI9koUVVD54gOS625Pzmkl++ga+BDeXvsNgy3o07fg9WG8nI8ikrhisBgxWwSl+tvPhS/UcdfbljbtcE54MmyEVV+tZZQqjTJ2+tpkgV+obBWF9JQhG2PCUY2ewz44zSZR7ScZ98tU4QaKJnmzO8IBOveBpXnj4ATaf0sx/Hrct41sXkogtoyGRoZh3aWjIUQkrJs3RiTfgJDoolJpZuKjMwoWD/OaWj+lc2s8OO2zPEd/eizVWSzCisUpDzCXIBzz0ao5Tjr2EXreHR+46lA3D52hiFF2+Q8kZ5ICzF/Pe+zmKhSQeKX7505P5yfcOJcpnSacaGaBiMn5SiSSdS5aa8FlPfx/xTIqaQmy1iJjnke8fZMzo0XQuXWIme6WYmwyZz+m8z5ty6lRBSGYa6OruoVILaWlrNxluStlf3DtIuqGJbXfagVNOP51RY8aa6y5euJhivsCkCRPNqlvcJBkrU/dtxAgTRhPoUT/KMyTDY8nTMlQCUfLq6Dv1v8Itto8VcrA8Fo0LGUWd24ZurFyAvEECZvL0CBAZY9jRsVIyoK5vlRnKVKxLCcjoyXuksaZNxsvqa+medI+2HEQ9I+HzWnDV92oBk5k1lGWqd1iAVAseEZoFbtWf8tzo3VU/GBX2SZNQYVwLqGxYzP5vvC1DhG+dT6E6AW/1s/FKTZ1qCNmWb2QI2kOlOzSetI/KdwiMWJBipRw0ho3nKQhMf1thR41N3ZfGpu7z80RAdX/yaOrZFR7WZuUBLFi0ekq6T2mS6X40Zs1z6h1ftX1lLWA9R8OB/XBPZstHj1Gd+yTp3X9GOGIcyahqKimIG4qTIuu4ZERBKfRBPEYUa1BhDrPJRinNo1kq1XOfpvTgFSTX2orKnmeY7+NhkYJXJq3EhKpLKa6KbS7JQkjMCyBRhYqShLTqkNeoTKEaIxVL4XS+S/mvvyKx4d6w5UGEXr0UqlOrV0voiUEHXRB1QClXV8v2Gwg8l4opoVGXGej3VAIX6HyTyvUnkt3ieNLTtqA72U7gO6wueexklVIsRXLeC6y4/08QupTdkAnf+jmDbZNI3XsSsfc+oa+jEdbfhcbNDyOaez+xB65m0A0hMYqmg46l3LYpiVt/BJ/MpadjJOlpu5La7Ntw7ZHkP3yXeMcEYiNTsPUx4DXB1XtR7ZhGXxijUKwwYa118b5+EHSsBq89BrdfwvyNdmPynkfAS7PofOFu0rmIpg2mwSHfgoH1CO/7MZ3LFtNQXo67xkxi+55r9KjShT4GPvmEwl2nEJ+8Oe3bHQ6j1gLPNzawv1CiL1cgE/vssPqXDo7EN9KEYlde+lvGVD/jV5u4Ml3YpAWX62Jvcd83hM/ZD57BJNVMk6x4oZ/MuAl8tDTPjTfM4g+X34bfWOW//nNPtp8RkMi/R5ukrbwU2Z4+GpvS5Cpl4vEmUbAplENTzdhLBngJiYEVKXmNlApr8MwLHn+86U0WdOXZZPuN2POQbdlyxw0p9X/Kn/9yB+f/7nmmjvF46JzNaC1nqaagpbWHlwcPZP8jLmWgkua0k37BDw/bjwYV0ROBOvQopus1jVUHzlUxO2WvxOJkiyUefuIxrv/Ln2mMp7jmqivNYG5uaCSIAhzPIV9RhoQNkP5780tM+hjyuOEYZdOm5notOsfzzO8jj/8Js557ATeR4LDvfIcTTz6FppZW5n+k0iPjUVV49ZetlSUgY8X65NkS4FHIQX2p/lLfyVjI0Km/FdKwITHtq2NFhtbfligrT4OO1XfaX+BGY8GGwASIBJQst8OkXubqWYqa6Kxqty1WrP1tPS2b6WZJ4/IAWM+WUT1eZbz+pYFlCddqM7W5zSxU6FX9b73BFsjIs6hxoMKyAhY2A9XqBNlzCHzoO42lOXPmmHGg/TXeBMJHjamXDrEAzXqCbGikp6t7pWaawJfAj8CaTSiwCQMCyDqPxqT1WBol/s8h5Ovd1VgWeBOAtx6y4d4ym4VnxSy1INAYXDW+/qWh9aXuNJxzZLInhzYLkDKVQfpu+RHtM/aicYv9DMAYdF3SWkz7Ln0hNA7pGSmppRrVvaQZld2q5AjjDfgfPk1l9t1k5z5A29bfJtrpP00Wv7hA/WRoUVZYzfC8TakOSfIoNlbxysSDhAFHWqQJaInfkq6WYfaN8NhV8PWfwuYHEPqB4dCqkK22AQ+aWU6eUYYf5ZjwcGSATahcPMkLRJCPQaawCGb9kcIbT5E7+CYqmWaqmQyxygqiVJJRimrE0iTCIpTnQZiDappC2/oI+yS9HFFfN4EkZlJtpu5aKQ3JfCclp0iyGCdqGMfCBKwWBQQD842qpJ+ZTF8cWqN+QqdGOYB0sUIhNdq0RWttkTgPkJgKUs9O5RhQ9jg+jRXJIimFcDn4Y+hN1WhTzTQVj0+W8cvKN2ysh0zLyyAlNDiGrD4t9tV5WPHxkHsP4q2QGEng+Axmy7LG5rhKNTDlXz5r+1LB0aLlfSYEo8lCRsx6D/SZDGD7qA7jPbErQinOmoyVeNysIt966hzW6uig1NdNorWFud1Zjj/1fF5+dgEdsXYeuMGjo3EsySBOgjKV8jI8CXiFKnTaBm6capClRpG4r+vEqAUxwkr9dxD10jZmBEv6VlBLt7FssImXXgu56nev0d8/gkOP2YWNDlqPK897kg8ee5n1JiZ5+M/TiHfPI+fV+O0Da3L5dU9y4n+cx1FHfY/WZJk4/VRMaj3EfXWigxM5pqzHwGCOeGMjp5z+M+594H4G8zkWfTyfzvmfMEncHM+lWqtSqVXxkwli8qF+kS38e0XyalDBjfkrSaVq82X9WX580sk8+fxz1Lw455x/PrvvsTdLFi9jyhprruQDKRyhFbjN8pHHRh4efabzyMOjcJgNwclYWoFA/ZbR0mpfoEYlQ6xwn4CzxoXOY9PANXD1mQySrdkmj5XOLYOr6+n8MnTyYFneku7Hhugsx8jKCmi8mbpzra0rSeA6/6qwx782uGz2l95fm3UmT5xCrwK7VhHaepDkqVF/Tpg00fSt+sMCp+FZa3o3NA+oPwWObMhLhHvtN2n1ehkZSwS33koLmATONK4sL8p6r/RU+swuwrS/QIvGrfYXSDOgWgUpP2MTYVznEDgXLcDex/AQjZ7Ner70W6n8eg55tqwUwb/Wyqv2+r/dAmbuHcp4tePPepH0uR8WiT16Fm7vp2Smboe/xcEEzWMNSNFPUn6imkvoxAiVLDNU8F3VMhypKC95CZ6/j8JHr+CEn5Dc6iiCLX9mwFHNz1JzG0kIt4RQyfcST/tGOVscI6k9j9D5atIwqmtGaoFcmfMi2cevoWXJS7h7/Rw2PQjXry9ypUstZCVtpUTny1RGb2Y8SuEQd871lG5U92rVoirxoACv301x1rWUR82guu+ldBXKxDIJ2oNFZP2xjEk5xu6EchxIjb5aIh4TV0lwrH5vjbo/1R9zA9JhiW6vwUgBqGAuXkjR9cmRpkOBCoG7mIrVygYk6urf1GMYMXNnMYpBTSLaJLxBqLXVwaJqplEhXpM8TYZuV6VCyqZGWlX134p1Z1utqS4UqftJK3TmK4PPNwVp1X6++sVxyToi1teMt079pq1UrFEp5E3ClpkjYnWw+c+2LxUcfTC/nu0hoCPPwHDBNFNxvaUJxfWt3L8I2TKAAkcyoo/dcjobTmmlZ/l8SE/gv658kOtuvA+vkOOCnx/MMZsspBx0UQ6Wk8ioNk0c3CbKFRXqc4ijNHmpivpEGuRhQOSU8WMh8YQ0DdZm6TKRxZNUo3pa+EBOndpC/0CBv9w7kcvufoSmJij1TP9/2PsOMEnKau23UlfniTsb2WUTy4IECZIRUBAJkmQBiYpgRBQxIYqKcFHAgIqAAoLiBS8ughIMqCCZJee0OczO7KSOVV3pf96v+gzFuDuzl3Xk+j/088x2b3eFr75wzvud855zgHw3tprUhxt/dDCeerIOfc6H0N/bwCEHHgUjChAGA2hpS6N3sIpsoRMhs3SGGtLpDBqqbouJh594HMeceCJKtSqmz5mFF59+FkueeQ6Tiq2wtBB2JqXyH5UbNeQ1LsM3/0qlWHKjPkxW1bQ4uidkcjTWw8oVMVip4ohjjsHTL7+CYvsE/O7W3zPFBjafMQu6FUfPkQ9EVwXBkZBSeT5397Tw0J0l4IXRSvxMa41kxubY8zy60ahMOd78P0GLkLlpNZIs3DyfgJpzRyJLhHDL+/I7HksFpAjstq2uR8UkrhQ5TpI+8p5S400sGG8rr42bWwIGxHLE/xPoLl+6TLkwZQyFO8h3WhnpHiYgJXCW/EACbFQeIG74GLkTBIqjRoBLdxrdU7xHNh+TqvknkY4SHaeUHDfLQTCcWZ6fOTf4x/EnqGHbJNlonCw2dt1vjFuVofq8FikAdMeJRVKsEGwjgR3BIOcqf5cEmG/nOdq4uTWuR0mmY5XmJQYY8lJzQAMmrHkQzsIvIwp05Hc6Gsb8XYApWwEpVnV3AcNWLjaXtWdZgYHFaKvrgNVLMHD35UgPrkTo1JBjbY0dT0Bj/6+omhYpZudm2RvcSY3IAAAgAElEQVRGSUZVrLv/T8hHQ0hv906guAX6UESrCrcnAKvHBW5ffRKDj98F77XHMCGvofT+zyPzzg/BUqYgwAt9GHoIzQvg/O1qZKbMAqbOAVpmwDfsGDSEDdh6BfArwIN3ovr8P6D1PI/yQZdCn7sXhuo1ROk8OvweGPVWVGmVSjUwodgOQ3Gj4pocUVRVtcc8LwfN7ofpF+FoHtKNGtxMh3o+pqv0WGCX57AYrWGh5vsoMOAnzqeJNAEMSa9WWkX1sY15/tMAqhmmEmCWbA01pFXqA4NZsOkeJNhhbVnTRbbqIcjx3AB2mea8HCuxw0Mams2PFcWfIhyqhbrieKUxAEdvUyCMw+77AWquA4chawTGZgo0xrxl4Ojx515RykoV+WwmYOMkJV+BO3k7l4FTi3OLqBwj6Tghm21Zqojq5d84CVvO8jBpoolVQxMwc/uPQ7Pb0Wquwt23HIXNyvcjAgvMpVWB2nJ5CBkWa2X+H5dkOAeplIlI19QukWx1K5WGHzJZIZNq1ZHLWdD0WKDW3UiBmlojhG4wrDJA3piCvy+OcO3dz+OPf1gLz7QxbcZ0nH7ggfjo505EJkzBrPng6slm06j5AVw/C8vuRKB3xwjVB9KZHBw/wnEnn4S/3n8/Upkszr/kO3jnlvMxf+p0FAwLYP4FJk81fEW8s/1NI3TStRfnEtKUsmDBw0wmJsVTaXAXXaAbbdUq7H/Ioeiv1HDMcSfizM+chc02m4GKE5OfGYXDMSQQooAhiCTQ4B+tNwROBLt0hxAU8XsCFyo1viSahwqVypRtofJMKl3+xnuIe4S/0TrBucG5QpDDtlCBCklYLElUTnTvSLFaPpfkq+HxdKdRwfG5JcKNgP1tt9roqkncSAImJJu7mtNBgBeee34435ECA00lxHFiXzNPEMn2BCdiPZJj4qjUmLzP6xNcUC4I8Z/H9zejJTm/JMt60mojhG62R/In8TOvJe5aSQXB36WN0oaxOGe0HPHYJ598Um3wJNUEryMgjfeR+n0EUGy3hPyP5bYbV2Dw9sVVHiohy4scSkav9ZsFTNJdtP3ySBh9L6EStMGjlWT+vrCnbgFM3xaRnkY2V4Db3wu7ugZY8zyCJY+jvmYJ8m5Z1aoo+5aqv4ZtF6D8wW8ofFGk4jXMGCAEgwh/ewWCF/4Ec3I7wtl7wZixL0qFNHK1XhgDKzD49P3A0kfRGvQALKth5jB09LdQ3PZD0KjDGcrP/N56AM334d70bZjP3gFj3p6IZr4b3rTtoGWysKqrgO4nMLB4EbBqGbzqALomd6H7pN9Dc/sRMCmz1Y6sX0ZgeqgYExW4aS9ST9WRsZgtXEeOvCsCSD8Px+xDxu3AgE13WB8cvQPpplWGJb5b4Cn3VmBPRzkO0kcmZG6pLFKoo4SMcht2hDUVoQ0rr4CpRj50ehA1FNU9CypXLy1IpDyE6LPa0REvbhWx51oBbHZEWUOt4CIT5aBpdI8RSlkwIhNuoLH+LMzQgcHCdggR1isYqJQU6Z7AkAXb6wRxo2Mj5YIbt1D+vz2wSJmjRaGqhI2AEoJMQkjlRAWXnMCSA+fss8/GwLIV+O01H4XlPY9+bwbm7fZN+FERufqzePKu96GlsQSmkYbf4CIg6HVV+C/rhzmOj3wjhJZtQ69vomK2YVmfgwFGLno6Gl4Et1FAZyHC5h3AjFYXYW0FWrMBDD1Cw3eRDSpo+BlVYi/VEWJ1zYNrzcfFF5r48XXfQzSGWZ7GRCqUjJ2F4zZgpNP41Gc/h5tv/wPyra346qc+rkp7kLCtBGo6oxS/bVoKuNANNtoroK/W0FWyPd0kGXYAmXQahUwalVIZkWWp6LdGvaHuUa87sOjGYI4nWpB8V72zjS+88gr2P+RwpNu68OuFt2L6rLmwonhXTmuQKACCDgIhuspCf1D9NnfuPGSyRVUYt9HwUK+z+rWh7i/lXdJWCpVKFVvMmat29Lxee74Lg0O9SOcN1N1BzJ03S7kiVq1ag5616zB98mw1N1QCzKZFQIAdFRUBE0E1LVecN1LOggqN/cfzJPcSeScEbVLrj1Yw1s6ie47XTHKRhJeSJG++GV0jUTHKytHM6TRSSMt1xRqRfJdQd3FFybnDiRTNONV98iVt5ruQoCXZpoTb83hxZb+Z55Jzlry2WPU7SfbDrvFmxneua/Y/1zr7k8BBIgzZNv4uViNxrRFc83ocE84PgiqCD44xx5sgSXJmKU5Pk3TPd84FIf8TlBMQZ3JxFOibfbH/eR/Occ57toHt41plm3r71ilXHa1jkvNLLGNv9p5vn/dv7IEwhzBjoO2ZvyD3l+9Br78IZNrgVg04BRP5xujRTL6twXDqypUziAys/T6qkiQSINAVpealBnCL6Pz1J/D++nO0oq6yZwfpDEz3jWt35JMb+30G3h6nKDedEZKnWYdvFZFyI0Q3nI1oyc3QjHaUjRxqiNDukMfkKXSyNqdhYmklult3hv7es+DN3gO1MEJWD+CT9mClyUQdlhHUOZlMGmnbUntGtkxpn2QTmWRZyRsGGxBFbloevo0d6fXxxdS5LPhLtylNXOoVW4TV5oeE+YgVEgK1VsXqLRs9tbkZI4P9uIKjRc+8NBw2K7mMuJOndYE11bizEsEvjVfgwLbx29/+Fl884yw88sdvY8tpdfSWs5i3+9kYKluY1taHX3zvCOzV+QBcJwXDbseAsw7ZYqQySmt+B2qlPLyJNq76/Wu46fbF2L59Mr5+0A7Yuq2OfsdFOTcR02vPoZyejUX9bbj92V48+fIL2H6rLD6wVzu2m5mC1qjCojmzsVpZfQrTJuKXv2nBUR/9PvTiHFje6tHH14zA+cQEkFlajhoe+ktl3Hr7HSpsvta3FocddpgKSVbPHyG2oNlppWyY/Xq0Fyc0UwMwdxLLpaiyBaGH7tVrVPbfmuehVqkiZ6eVha6lpRUBi246DnTDQMpiUsVYSVUcB9+++Pu47KqrceonP4vjP3wq8ilTgYtnn31WWQg4dnR3kb9B5dVTLSOTstHR0QbXqWHp0iUo5DLo6upUUWJhqRYDEkZ95HLoXr1aKTiCZPJFSiTqua66pqUbSNsFdK8eQK0aIAoNBEYc1i0TmtdQba1U1Bzi9/ydipBghxYDsSbxN1ob+B2VLO/LPubvPF4RzZfFtfnEsiFgIgkqNnYBr++4DS3qNwCgZih8khshoIqEePmcdOWI9WSkZSJ5XX4Wd7VYfIQ8LAJkU56N5/Z0r1VzglY73kusKeK2lJxEBDj8naRmjgvP4bgJWBMgx+M4Hwi2+DvbS8DD4wmOhVvEOSUAVtUIrMcxRPyOc4TnStTnpjyjWKYYscY+THKfeN0JE7vUPQmcJMnkptzv7XP/vT3g0/cTpFCsrYW56NdIPf4/SEcVBOlC0xo0ummhogFpJh/VQ9QjA6k9jobxntOBiEVSaVPhLiSnEkwGd1+Fxv3/g4wWqIr3tGLkR8dGMI78KJztTic5BCmU0ABrw+XAuLfolq9Be+qvcMHI5xws5rH0WejdizM8hzqqCOHPPxDm7qdgsG0OHN9HWmuowCfTzig+LL0J4m5MGXG5KXpfTCNmOPHFgueKEK6CI5o6SZUH2jTPxqaMtpJhZDKpYrwEapIBShmkEbI0SCNO+EmZnwwGERfrWwqOXlvZM+zeEIHOnSQVLndbFO4ETeK7Fy4Kd3504ey+xz44bM8JuOwbH4Ln6/jhr+7Hj39xF6r9Azhi/61xw6fLKFfqMDNZaCkdTuDBMvIY7Gsga0/AxOMeRntLDjm3ipsv/Bx2SPdA73kerleH3d6J5doQWsjoVxNER69fxBJ/Mm58dC3++69P4tMHzsEJx89DznxB+TSXvtaJwdKp2OeEXbGsz0c7GWCjvK6+8Zc49ZQPq0jLFElrlRraJkzE2u41sNI2PLeqFDPD5jmIYjliTiQOYPAG2P7PNxKFWndqcRRZk0vR2tmJFcuWIpXNoq1ABlsI341rWJl2SoEpJqGkVYnKKM1MwaaJl5Ysw/6HHg4r14afXXs9tt92GxW+T+XE41hMlsqISowvX+vAhAkdagfS19+NCR0tmNDZhlq9pHhjLzJ9QVdXzBtqeFi5arkCgqK8vLoDpx4gdC3USg48tww/IEctD9N0YNhxdm2JeKJipbtOLE9SEFTyHvGdVi3JjSSWInKd2AZaJAiqqEzpJulZ16tAlWTx5rMJf0ksFJuygLkghSSsxjOIx1W+Y5uSbiIVWdh0//BdWf+aXIkkOJINBS0j/Mzn5jVlLcm8IAhN/i7X5rX+FRYOppqgVYUbHY6p8HkESIjQ5VomyCFgGbY6Nvkf8nycvxJyz/VPwJUEunwWCfMX7pDMCwJcnsN3AVpsy1ih+mONraqCDqhn5LNwvnF+cG6oWmy+N1wCh8fJ+MmYjrTqjXW/t3//9/aAY1eRLlvQWlsQrnoCLX+8AvnVf0PIiht+xxs4SutrWYNlc1h1gdHFegrWbkci9Z5TAaMFYKJHBY7SQDCExt1Xw3twIXJhQ5Wp8LQIqWYk5oae2nj/V4CdjlakbdItWK9WWXToRbr5fOCl36CqmUhrWRjk0qCCei5AKrBh9GtYtsWumLzLoWjM2h09UVbRom3Ng++R10MHVROdhZHaVKsqEqah5jY9ECnFPSJpnNaYCDrXA+u4KW7SWweOZMOouo/yMYorLQjWJL+3Tg8GC8wmCmeLzBu26I8RrTyulqM1/ZVhs78IZObMIe+Ego32O1EWkreGCkqU3fkX/wA3/PAcPPD7H2LG1AK6axH2PPBUrBsyoQc53HnRHGy/TR6R+wIKVgr9q0NMnDIPvaXlsFrquO7WPXHh1b9FKbKx9/wuXHLKbtg8WopCJsKa/jL01HzozCGhuwiiGoJGHblsFiY9pXUHly7xcd3P78OHjtoNx5+4BW761bP4r4t/gKGqARM7INSXjrqajzztJFx9xVVqAWUMG5ofW0pyxYIS4o2wEQtzL0bvBCtqkP24GK3HpBajvPzQh2kYynrD81kXplSrIJPLqUgsRlhUh0rIpdLKMqOFMSmNpUvqrgPL4P1i0M1kkal8AV/++jdxxTW/xNXX/RL7vfcA5Rbhi2RnghIqKQEdvStXK6sPXRptnXGdO5Jw6UpdvnypiiSg9WbZ8iVYtWKFupZlMF9NTGQNcjq6JkzBvDlbqb/QDTDQvw7TpnQhk7bQCF5PZcDn432oIEX5UgFyvlBpEXAzqk6S9BFEsYQIQQN5UbwfrV/8P6+hXE2WqbhP5DoJaZxWAD5HstbfmxXZvAbbKi4gcR8nuTy8F9vKZ5PoOt6Px3S0tQ+Dp/VZlgaGBoctS3wePjsBiFhWlPWxSULm+UnLUZLY/Gafj+CBiQ+50SHwFAAoLkT5P9tFEMrxZ9s4DvKSQA0pGkwwLsWNpb08Vng+7ENx4YlMSfKYRJ4oS/UY62es5xbCNwnivCcBtaSQUAAoYZYXYMRryjgnCcBj3evt3//9PeCkPOTrDTTsglon7c/eDfvRK2GsexqpbAeCYPQ8OIbJMLS41nu/kYe51weRf8/pKMNS5GK+SKOhpady91Xw/3Ez2hkqT05NiokdR7e8ePucifReJ8dghFxwI45E01wflRvPR/7F38G3FQsHuorcchFYBsIgB8vNY+XBn0frnO1RSnWg5IXIWKEqvkvKgxcwh0Acfap0TtgMVoi4TzaU/IsBEjmr8bPQNqMsNqo9Ehf37x+35B3VBqQZkUibludHSidQljKtgcjS9VEkxuIcjis46hmqq0ZSsPAhOAEpaEi6VOG/qTiKSbgHEoLN3zg4q/vL2G/HLbDdjDRuvP676JrajidfWYsDP/AZDJWK6LL7cMNVH8bs4hOYpK9GOrBRrxkIsibKelllx35wWRYfP/9hrOwpoC3TinOP2QOHzm5gbmsZUWUIrhPBCLPQNRsefHiMGUy7iCwPa/SpcKOdcc3v/oSHljyG8y+6Abvsk4M/2IWiviXq0ehutYX/+CssTcf793kPaePQgwh2ykS9yb1yGb/GUHc7HSvRRpwgk+QzxZ8ZS7gbDIk0FZgK/VC5zOxCAYFp4rmXXsD1v/o15s/ZAh88/DD6BtHe2gbPIxAMFE/JY9772FOrFIlhp/HMy6/i3fu/H8edcCIuuPj7w0nwyOshyKBLimCEkWZOaTFa29rR0tqOdf0lLF6yHKt7+vD0s8/hsUWPY9Uri1WEYKU8BJu+bBV0QZJrzOVwGy2wWy1oZhWTp7Vh9932wgeP/DB23ukAuHUgm64q0EdLD8GD5NOR8H267qg0CQj4x/ZJIVouBkbG0QVHy5FKHdGh6H3qO86vdf19w6VReM2kO0gW1aYsfT6jgBCxgPE73p9/fCYKJv6mzNmZjGo/PyvuXa0+zFVKgiPZDXEM+fzcWLBvpDyLuKBotZNri0VFXGpJi9WbfUZGlzIPEO9N8Mw+FeubuMkFLPCdoJQkez6z5ByixYnny9gSRHG8CHaHM1k3rW2UI+KK4zvvtz53o9oosJbhJmaoJvgTzhHvLZs6AZwsPzMStAowlOi6N9u3b583/j3gaxlktT6YdQ9+ahJCfwDZh36F4qKbAJ8EYwbbb/hluEPwwjR0k7l/8sjstD/0PY8FspOAoJkmgoE2tW6E992I+qI/I12rIPSrsHQHgd0y6vW9w85G+p1Hx9fSSDMIYai8AAGqd1+N3D3Xq3psDbrKDAc5WlGqJmqFzaBtsR3K7z4LUbqAUiOAYemwo4YKtTdTGXiBAU0BnFj+K3lHK1EzDxCtSKmUBbspm7iUZKu6iQlm/tcDm1zjbwBGzf8QFLEGtJKDjdiNFkeLWv+UwV/O5zodq3zUuIIjZsiWnDd8QApH4SgkwZEoNFFIolCiSMP111yNC847G585/QM485MLlNJ4bXkFRx7zSfTWp6AlWoxfXnoEdpy2HHksRiZloeK2INImo2wtVXkmdH0abnnQw3duXIzV60xMj6o4bf8dsGDfUFkrbD2NFKsqcwIy+aLmQ9NDpGpVOMZcLC704rYnNsepX7kIWoaM+boK09ejOD37hl49fgOHHXwI7v/rPQicOtJN1wfdYCRba00yNKNilBtAN2LCafP/JFuP9vKiBgrZHNyKg3wmhypJ3/kcbv/LX/CZL3wexx57HN67z75ozeaw/fz5ihdUyGUxVGYiSB1Zu4hqrazCHXP5LMq1GoxMHrvvsy+qjo8bb71DTTRyQOhaoEKjpYhjyFw0drqgxve663+B++69B9XyECpDQ0hn4hQEtusrvhH91PlCGu2tDMmmmdZXKQZqpXWo1QEG+5kZA4P1ABM33wzHHn8CPv+lL4JRrlSWBBGczLTqEARR8fC+BAESocY5w9+pVCXxJOccj5OSIlJFni4eXo+WF6n5J5w4NQ5NV++mukXE3cW+IMBjO9g2tpsv3luI5BK1JYqd7SAvS0zA6wMB4taR9vIcAUm8B/uOlhoCEPbTyMid/7WUGnECOQt8Jqk/Jvl9eC/lwqV1mLtn11UbJLEgEcTyeTheBHAcU0nzIW5b9hfD+pUQa7rgxELEa0quLLFOiQtTkpQqS84Ybumxnp/rkddhKgu+EwDytT6z/Pp2pmNd/+3f3+Ie8IowM/1orVYQWJ1Ym8misPwpTHjkRgy8/AcUx8iDQ69DEKZhssqDW4Lb0o5GF9OJmMh5cT3IqkWKgI9Uz6uwh/ph2UX4IDfWQZiwjK+vJwzDR9S6NbRaKQZBOg02DiJyjJYvAnIdyq3kaA4aaUbFmfAqRTiz94D+3oPgdOyKOikNUaC4oEGjCrdaR9rOgTDLTMW1TOO0GjH/V9eY/iZOe2A080RZlqmsSLbNJ/33gqSRMji5zri1J7/I8wLUHVfJHC+INyzJIBZZs8k+fsvB0eq+sup42fHR2kDlJXlP6FYjSJIcNmy8+AXZeJLdSo0Ihx5+GF595j785mffxvZbdqJzQgtW9fRhwScux9KXX4VedfCxE+bhw8dsgXSwBOnAQypII2v6cBi+3ppGuUJA0IJXelvw4Mp2XPbfi7DsxTq2ntWBg3fbHPvOb8GWHYBVXgvbd2FHOjK6i7LdjmdqWczd/QL4XQF021J+W8NLq3wQo70cy8bxxx6HL3zus9hz111g6hr6+tchm8sps2QYamr3yxEWc6Xqr2bmTma1Hu0VpUIwX7wFE7WhCjKFVvRWK3jv4Yfi1eUr8D833YRlry1Gf3c3zvjYx2HpBBBpOA4TIDL5Vx5uo64WRsq24PkBNNvGd79/GX74k5/impt+p1xOdPsQIFGJcaxI0P7d736Hv/z9Sbz6wlMopHzojXVgVvzt5xnYbYf52HH7+dh+81eUxYhm2lplENmcTU8bAq+hko1FRicafgGr+jJ48Il+/OYPT+LpJXVodh6nfvzTWHDcAgUm2CcSgi8ggsqU7aJ1gW4asdKIIuU8EoIvQRG5LrwW209wR/cNkwwKmVYsEqJ4BSxtqvhmu8RtJpF2bA/XgAghcRnJ/B/mKQXhqOCIyj/JSUpaLfj8BC5SaoPXpMWPf/yNgmRTFTpBPe9P8EDXGvtY2iOWqWSIP7+jVYz9QUAlVmNa9MRyxndylPjHz+wrqdkn4EjcaWJh5vMMC/lE0r+xCJdjja2E8jOKjvcioVysi8pl2SyMK9dJtm+sa7/9+1vfA0ZgQ7NCGH5N8TXLVhZmo4GWVY/Bffr3aH/1b6M20tM9hFEOWcppj5mZfdSsPLRGhAwzTnNTZGQQpTRkCZYiJoFsY/106FoVVjh6EkLDclELWpGt96vkkUyGiKiOutGGoj+IwEyrMPcobKjUL4HdCm/yjmhscyj8LXZHEFC/Mhqc2MqC7zFvF8uXpGKdQ90ThAhZjL1pQVLrVgWkvS57+JuQten5EHc3g5XG8yVW7uQ9RL5wHTaimDZAWdbwY74mSeLDVvENeF5kczOWfBhXyxHBEV9i0mcRR5JfJZKIhGwhifI46XQRqJlGFUG2E0++vBRHHfxeZCorcP8d30dXZwA7F2EQk3H9r+7Bf33nJthmCybmB3DpV/fDzrOWo4iXUXE7YWTzykLQNaEN1b5uxcSv1T1kiu0ohXms6tPx6tocHnimjMdfWIsVq/sxf95s7LzDttgvX0Bu5lLc9ec0zvzqxbDSkzFUWoGJ7bTW9KNhZEadGw0jjWeeehJfPvvz+OMdt6uJaqZMpHK24vyAUZdMjsnoAdNUliO1g24SQccCRw3NhRFoyOp2HERg2ljasxa7vvc9qIQeZs+YhaWvvYo//f732GbelkjpEWqMMMumlBJz66w/l1WLq1wpqfIig5UaXl22Egceeggu+OFV2GGHHRTZlYqWivWaa67Btddei9LQEGyrgmIWOOHwnXHYvltgar4fhWgNbL9bpUSouJPjIohZC16jhgwTXLoVBL6n7ms6abioopbyUE1l0R9MwSPP2vjat/6CgVILLrv2pwqU0cIi5UqogPl/sZLQTcPoOVol+BLSM4G48EQ4x8SKIW4bgr58Mc7ELS41HicuXpm3m7L4xWolbjyCAFpX+OJvcg9ZzEkXDX8T5Zx0gSUtSeLWSe6ShPvC45J5nxi1x2fldxxHFdnIXEOb8GL7OH+TnJxk9nQKLVnXSZcY28s+55wigBUiN0EQx5Jt5zjRwkeeD4GkWJM5jgImpV/kmYV8znsqt94YltexHl1qcxEc8Z5MP5IEssnrjwSam2p1HKttb/++6T1gglmnW7E2KsO2amiNbAzoNsxoCJutehbGTV8c9SaBXkHDS8PWLFgsB8uoNSMPzdeRDuK57xgpRGaIDLlGoQ4PWbjMXm05MML8qNd3dB+NII+2aEjVHglMHZrewLqgDV1wUDMairebJbapeqh1TkW4/3FobHU4eoc6kNf6VEBZwJQyTHVtpmBZNvRAQ9Tw4TAKngkRxUGRABMquzgNv2FsRSI9gl64lB3TQLh+7U1cX2ON4PrAkWxiuQ4rbmz1UnJMN5s85jdaw0bKWNERyjI2RqqccQVHK3oGh7MhUxmQ/EqyLl9K2I3RuYFCtCYNgPjTnb/HJz96AtpyAX59zQ+xzVYzYLkvQbe7MODm8MOrbsLPrr9ZIeiZszvw6U99FEe3/xFWikjYR0Mhd1+53dROk4VTzSzccgnFjAkjilBr+KpwXSVKoR7qWNVv4I6nMnjnnOOx4ODD0BP1o0XLIaxU4c6woHXHylSSC1Jwc6fOCcfva6GHIDJw1IJjcdgRR+MjJ50IK2hAa9Rh0v+bj5NfZjKszBwgIjhqxFwsKhaWsx3tpUjbXhwxw4lERUUl+Ne//hUPP/wwjjruGOWaKORycTbQZoVokrgZvRbYaWpg1S+KJN3woVk2ao0As+fNxxlfPRsfOvp46GYRi555HOeddx5KqyuInBXYc78sLjl2HtrbUjAzTKBJP3qIoqFBc1yVt2sdurBiKA9T6wLWrUNbvoglToiVbhXz3jEb2+YehtMdoVjsVhwvb2gCUgUfj68zcfSnXsMHTv4Mzj333OHkggQZYvlgn0vNLCpU9jk5O1RkcQReWoEoya3DvuL8o9WICpd9RmXMhSWEaVG2I90mScX3BnDix3wnKaYsrj1FBgwCZVEhsGSbpeCtKHmxPGxofNfHCfonE/MYocDsD1ppeJ7k5yHg4PynRUaAmtS6k1D1YWtv0zK1PtM220eXKX/j89LNSi4hQZcEVYxFeCS4YhsJhMR9KuNBF66U+qArl2MpuZPYTuVabZYBYB+OBIi8jpC8k6kM+FmE7lgRe8I54rPxuaT47HCOpjFSbYjbVzaAyfb8K8D3WMrl7d83rQc61zyE7vsWomX5/WhLuUxRjXqYRpArqsLhmWpdAQtNRT3RghOqCGMGvpMS0aT0bLARGpM96nQBxe7noLlgVIJE0KVbg2lkWGQHvqcjiJhxm1waB6HWQMqbCLCWGMVGndQAACAASURBVMPWN98Ljd0+AmfO7txzw3B74ki5cXy1pu3hKFmStptGW3VHFcyWzMGW/HEj2+Q3LVMqAXdI91nTStTMoUawN56vcQVH4lajUOBOngKaHAPhEYwJjkIP2UwerhPAqVdxy02/xLlf+TwmtAAXXXAODt1rEtLZAgarDRh2C4YqAe6551H86ob/wXPPrUK+JYt9956Ng983DVvPbiAX9cKsVGA6JkySt3OOSphohQHcclkpuUy2BbqdxWCpBtfaGedc/RB23+NjOPawI6FlfOTdlMopsSS1Dl16vKMV5SEkUQpd8mRyLQXUXQ+ruvuw73vei7vuugPz585G6FaRS5uoOXGtMC6QWtWJd/pNf6naTY+e5mj4vrwfFRT7l8pamRlJSjM0FVKvXCicrMxr4QdI23Eshau+YWimD9PU4dE0qZsqp9MOO++M9xy6O8792u249rof46c/OhNmpGH3nWfhvE9uh9nWGthYBk/LImOmoLmD8M0CXhrsxJOvmihmZ2FXew2ymguXae8LnajXSqqe0ZDeji/8+A94/8HTcOzBMwB3MbRGFq12HhWnD42OHXHe1S/jhd65uOSSS5QC5bOJW4rPSpDD/k4mFySXhQpVkvIJAOL4EDSS6EuQQkXLOUjgIIRl9ocQbcUC4TVrFskCFMAiSpUWP96D7eFOSqLTpBQGXX4cU2m/8ImGOTTNzcGG3Fvr+z4JVNR4jkgCmRQWwvcTNx3nFME4+47PTlBJpS8RYwIyxHRNQrNcPwkKh+/ZrIvIdUOrMK9H0MWX6osxAgoIjpLAhtGQBMAcB1oI2XeMcGP/0XUqbZAcR9K+kf0kEW3CdZL2jrTQjWU5k/YRHPG5CNjEJaksjGOAI+kHSWAqAE4s42LNHE8B//a133wPOEYVU1a9htT9tyB85W6k8kNANoV62YTeyMFmjlFq7dCPN5nq1RTaWoRgjPJPhkYY0yysHNFFrqnM0Yj0WD6ZLIMRIcWs0s21Qu+AY+ioQ0db3wCcjsmoztoR4Tb7Ipq+A6phDpobosUyUVX+sfF7RY04VQjXOv8k6EQBJWX5bhK9VS63uB0bg5FEpDlNV5lE/IrVdljfNkHleD3huIKjtYO14TISTMHPfCiSi0Q94Bh5BlI6S5NpKFccFFvalGvmB5ecjx/94BJlUzn3E4djwdEHY8rkLLSwioDV3n1GsBTg1DW80N2DVSvWYdFDL+KB+x/DqpVL0dFuY5ttZ2DWnImYOSHCxAlFtBUMTOw0UMw4cKrdSNs+Gk4Ja9a8G39Z2sD3rvoD5m4+G9dcfRWmWq3IsU5MawR3KCbXSgFWKkkhhipyG5NRaToGKnVcd8MN+Pk1V+ORhx+AodFaE8IOm8rNiHfgnGBKoOuxX3cs4S1EXCEoy45fFE7I/qOFjvwthvuztInrqrB+3s/TjJiAF3qwLEPteNSE1C28/5BD0Dp3V7x3x9m48GsXYdLkCJd/d1dsl1uDFlrisiXUjVZE5SEExlT8/UkDg2vT2GeLKWhLDWIw6MfMUntc5yetod/3oEUOWm2gbnbiyR4Dx1x6F2762Z7YvLAUmUYL0n4I0xrCGm0SHlwxARff6OKyyy5TfSFEY4lQEreUuI+4MEn4p7uMY8J3nifRU+wTKl+CJF6DoEqyd48MtR9pOdogAEkUTeZYEHDQVUQwSquMuINGuo55f/VMXmNY4YtrSMD2SIUuZOokqTop+5JtlM9CCOe8EII0+4kAif3A9rKNtGxJHwunRgHA5vqU/hATtggpzimpq0ZAyHO4+ZEUAmPlGWLqCrZBQCWL1fIz+44Alm0hoOW4sd0ESBwzyd80EhyJ1Yn3l6SUshak7UmgOJZQlehRFsXlvSUxpXCdNgYcyTqWtSm8JPaVgOSx2vH2729NDwxpGibaGZirX4bz6EKkXvsjWp2V0GmxsAroD/KKW5QJy4oLpDS/nkHDKMA1bGS9mFayoRfrpMWJhCJlNVJzgxtWCU23avA9pnpJwdAzSGkm6JgDXXSRi3phCtytDkBpm0PhdM2EpQdIuSzRQW5TC4Igdt2P24s5j5oBCjHweZ0Izc8tuTjv2PBfMx2AtEcV8m2Sv0fKlpg/ZA3TboQukbyHstCN42tcwRGj1SSsjtFO9NknTdljmd3h1ZUlw2T5Dbp82Pnw8ZubfoWvfPlsWDULs6e34kufOx5HHLwjNK8XphFzDbwggKNPghcMwtP6YKQCpKwc/EYbhvqYOTnC4loNQ6V+vPbKC3jpxWex+MXn0L+mjp22nYQdtn0Hul97FSd/+hxc+pPrcc8Di5DLF/GnhX/AZsU2eL6DXKGoBLWY6amMxCfKXa8zVEaxtR1OEGCwVsGRC44G7bDXX3892js7kW3EWX8l6SPNOyp6ybTiWmJNHs2Gxl8mjChMZYUiN7CZTVhPxe2he4B9JwqSCk1ZSUJdBcSFATlP9GebyrWopzI45dRTsXrdEB57fgV23V7Dr8+aiZnWa3C5G5gwC0tXVlEtTMTf7hvAZGMGdutIoUXrRpQJYIaDaAkGgaAN/ehEIzDRjkpcZ0dLAfkMtLCOrrNW4LJztsNB71qKlsiBWc4i3dKP5U4OV96UwaPlLfDTn/5UKToqc4If9o9kvJYkgVSetIDQbcZ+Y98TAChQmE4PK1wqVj47XUu8FgGSEL3Zb6L02Y8KqHoxaXmkW00AzDBHzDTVvOZ1afmg9Y78Io5DEsywzwnWpOyJWKbeIEASwmRDVhsBKwQn0laxgMnzyFzgc0l7RbCIQGN72YdiTeMzJ7PJMmcV5zefiSBGSNyKH2eaKnkp7yfJW9l/dD1JFvSx1jfBnWwm2BaStMkx4/liKeS4EjTRhUp3qCT5FLdkkoska0/ciHwe4XuJ65njMWwZGyMJHy1HPJ+yiy5DcedxXDfWciTyTmSE3FuUyTjK9rcvvYk9YGo+6mYO/UxJs/wFtC57FFP7Hkdh4DkEg6uA1mkqDJ7h9VHAtB1MjGsgNLKIDAtprzRqC/SItIs4X5CSMVpMJo65pqzhUYMGU6WZ0cC8b+T+eIoqYuYy6N3jQ8C0XeC0bQvXNZBx1yFruqincujXc2j1Ri9/sondoxJTynxObs5EnpFbKrIzKUflu+TakLa8YZPXjDzboAWdDRjH17iCo5W9Q0rJ0KXGh5YaWMMCYgzLkRkFcaVh04aeslGuVpGxbTScOh68/x/49JlfRm1gHdJBCXOnFfCFM0/GoYfshv7BZcjkdORcWxUEVuZK6AgN8noYN06lFSHnF1EjuFGZPw1k0kXUK7RwmBjqL+GchdfiiosuBhop3PW3x/GRT5wF3TbwxD33YjMjq/JH8CXmcQ6iACQqkrZCG9auXY18oYCQyQdrFbxzl12QLbbg5oW3YMsJk2IzvecgyyzVQYh6LXb1sEBs1W3mytjABBCBLwpClJ7sjql8xdVH8q6ES/M4lejQzAyDI2ZANcyUAkdWJo9Pn3kmbrzjIRwwfw0u+/q2aG/1YJZSsOsa1ro53PxoFVumt8JWXb0opLvhGllYvo3MQC90XYPWORm+241BrVP5zKcaLrRGGYO+BoeCwwSmfbUHl352axy1Zx90ZzFyaQMVdwg1a2+8f8HfsfPxH8XJJ5+swAT7hG4bWjrE8sGdPAEH3R10qYkbjcdTqREYUWGTz0KwQmBCl5K4H6X0A3lBYmlIJk1cX56cN4ClZpQhr8fr8j4CNDjHxb0qVhr2OwEaj1GExkx6GHyJy0XexcKQBDdiXRq25Hhx4jZJkU9rmgpnbYJjqffFdwI2mZu8tlh32G+cC1K7TAAcr9HdE1e1lzxS7E8BXUrZMyVX0yrF/maEGa9DAKOiUMcgPNKSKaRxyggCVuamUjm+aAVuZhjnOwEw+5cuU8oR1S/MytIklYuVLAkE+ZmAi33O85JWo2T/bki+clPB8wnMmB1e0gewbWqDMYbbcOTmRQDSOMrzty/9L+wB126g6OhY/fJq9DouJm8xBe3+GqQeuQ0di58ASg8BehqO0QY/xXI3FuywDr1RBhpMD9A2amuY0mQYJDcVPT0lsr4NJpaMSoBfAjxWT0tjoHM+wnn7ITN7J/Rvth0iT1dRb0xDYwYNNKIAFW5cdBv5aHwtR8xEkLRwy7MMy8gRtISRnTHScpoEQfwceM30AnoMHmXNJtf4v3C4/+lS4wqOlq+NXRisTcRdn3AvNhYckQ3PeIIhRlgV4lpL5aESitmCchM9t/oJXHT+JfjzbXdBczyYkYdMysMhB++Dw498H/abW4gzIafoxtDgcfKwmCBTt6dMBF4GYejBtCP4DF00LNRdA6bdisceew7F3bfDFraBjkIXrrv8Tjz09xdw819uw5RZnbjzF79G15RpakfNwaKQp3KiUqAy4WfuJLI2I7TqsLMZDDLDc83FHvvtD81K47ZfXYdtttkGgd+A7zrDNW2ChqtcYGMRzmTCqJxRzZwyQj4VM74qxNvkRyj3UXO3rFwSDajU9+QccUdCcNRQmeWzChw99IdbcNvvD0Nb+DjSdQuDmItb7m1gEnLYd3oPJte64RTnobcWomCWkc5HGHJTSLtZFEp19HQUkPb7kbJ8+NwhuTUUmY8p6ES3ORu7ff5y3HbV/tiiZQiuuxa5aYMoOTPxk5/r+NGNL+CSa36Gvffee7iIrCgbWVTsYwINIV0TBNANQ34Ilem2226rxockbXGzsQ8InggKeLyAGI6fgAj2lwKe2utWl+RCHu73RuxSZbuYGoDvBAYEW7SEUKnyWpK1WnINiQk5RUCcyJsz7M5rLtORrrXkLixGB69zCkYKFv7M5yRYkqSTfAauQQFKfF4CI7oC2S9CyJYosynTpiqAp9aQYfxTyZGkW4+AlX3O69B9rnhBYxRmpuVNODxMJsm2EByJtU3cZOJ2I1AhgCLQIVAmuEy6LMUyJv0oCRwJonm8ADvF5xvDaiT9S1I9j2cYv2xG+H8VNTcG54j3UFFzTXeDbGKS7RhP4f72tTetB8qGBX/FYoTrViM3oQvZmfNU0Exq7TK0D/UAj10Ot7QOft8qpNwhpGnISKUBzULkRwjHIkRHJFeTOdikOTT5qyqSXjOQZn4jJn20LAStE+FM3Ra12Xugsfke8LumIyyxlEgddlRSlR58PYvQyIGJu7WGCze1adGoY/beCONG0tLNc9/gJWoSiZLHSIBC0vokwIfnW4Y5KqdyfRalMdv8vzhgXMERLUfcrTPcmlFqsiseVgJjWI4811elLhgD4DRNhLZhwgh1lbwxyjvwAuChBx/HDdffiHvuvgeVvn60kwhdLaOermLSxHa8a7t52G/Xd2KnLWdhs84WtGXTKNhp9EdLkMtYaNTjJIOMynKCdnhRF7514Y9w2jc+i227UlizvAefOepCfGqvM9Ab9eNz15+HOVvPw6+vvlwpQ8l0LERReWceiSjwUMim0ag7aDAs0rCxbPU6vPuAA6E1avjWN8/DUUcegc62VpSG+pBmxuw0i6uWYOijRxuI0BXiqQhv4Y8Mh6gjUooqxXTwaVu5qIYqZXTk2lXxWUNn9vKGcqsFNAvrFk77+McxLfcsvnDynshZr+Hplzz86Y4qTjh0V6RrT6LFnIQaLVzOahQ1D7rZCrcK2EwvVrTRy6RiXhaFqAyn2g+7JbbctLR24MVqHhfe9DDmbunhS6fMRrCuBzUzBbdDw8NPTcVJZ96DOXu8C7fcuFDxPGiVocIWEjafm6BE/k9rkkQyiWIn94VgRCq1091DQCQJIOma49hxMVIpcwwJpKj42G8q5L29Tc1ZsUrIzkXcbwSwXOAEF7wuo6p4LP9PJU4XkXKTNuvD/RMQGiYpvp4wZEMLfqTgUbu09fAtk+cnLYViTZLnJZhhX7H9/MxnojuL4IntZb/TrSZAJblrk+enWOfvYnVjH9IFJvycscCD2gA0hSg5S+x/ghABrPxNIjLFHUaAJAWQmYqB48RjJM+VPD+fk9+R0C3WLAEnklttLOHKos0EbZwnkl1dBH7MiRg90QufQzYuAvDE0iUW3f+FrH770H93DzTSeOq5R5DJAfPnzoQeGfB8E1GmgIrrY0rQh2jNCwhfuxepFY8hVV6lqiAERg4N3UZWlQoZ5aWF0JuV7VlkPGDeMDXn43qSLGDgtkyFO3k7BJvvBGPa1kBLl9IjKgDHZzh9AynDR51lMyILqUwWORKia4NwjNHLn2xqd7Ig7Ui3WdKyngQ6yXutV5Yl6AvJawpWWJ/bbpj8vqkPsoHzxxUcsbYad89U3lQUEhUjDz8mJ0Gz0PAZlm3CYdpzRMhaGTQqdcXLCaOU4vBEqQgVNzbr/2Hhrbhj4e144ZkXmRoCijDPGm46o5E4WeswW020TSjighNPxf777YyWTB2GXlL5ICKzBYNOCjvvcbwqjPPwvb/AJZf9FPtOOBa7r5mHeqaG3+JxfOOGn+C975yJH/3oR5g1ezb6+/qG63qJIvFTFkIqmMhHmvVq7BwGKg6sTDuWrlyNYz50BFYsW47tt90a37noQuy43Tvg1dkWmisD6Hy+UV5cILQCiNAXi4TUFxPzP3cn5M+YqRSWLl+Gn1zxU/z3f/8WrzzzrCpnYqeYX8lV4Igcr0ao4cRTTsGH9ylh4jtm4+or/4ATdj4cu09oIO2/iKiQRY9nYmIjA1czEegWGmFVWeAYyupUKmhhRuZoENWoC1m7HXp/L6x8Ac9FBVx13yOYMHs6Tn9PHS2VXuTTIUpWGotWT8JHP3sfVrkT8KUffR3v235vpbi5MGjlEGVPBUXrDL+jECH45txiP0iWZp5DDhItBlKglhFVVHS0PPA7yVQtC5rnc65SSbNvmR+LYIHgS1xUPEaiAYWQTLBJYEDAJdYTSVkh4EIsHKL41UahScQfCZrk/woANcmZ0sY3WIjGCEaReZHclCSJjWJdYj+xHwlqJChApSgI4rD3pBlbALl6Z2bgJq9KhBgThApvaCzwQHDE6xBcEYTQbUZLqrLKMGtvIrSFn5OuQIKklrZWBVokJYFYhHgsP9NiRose3a6SCkB2q2LVGW19revpVXOI1izem/0gQFmVRRrDbUirE9uSJL0nrb0bZb0aJ8H/9mXH7oGVSxcj9NNo79gMxUk51NEPP6ghoxVhkZLB5IqsBBDUYA4sh77yKVjLHoa99mmYpdUIxrAcJUn6tKxzfumGpTaxYDLUnU5HumtzoGsWKql2VHzmmXSRi1xk4KGWCuDWAqR1ZsAvoNYIUSHPyXZh2j5spzD2Q27CESYVbDJjfFNeyRyX8lcjNyFjbUqkSUFz9zfy+GGL+kZEi27C42FcwdGq/jJYaJZp96lchEDLBm+MaVvM15LLh+dJpIhwHvid7MJEUFOAcQf74P33qmzOjz/+uNpBckdP4Si7UZKz240+nHXy3jj7S0ehJxiAnpqAexc+iajbxCk/+SH2nLM9rFQrztnxOGzeY8LIW1hpdeNHK+/Er+9+EDtsOQ+/vPlaTC7mYQ9VgbYMev0SNnMtlMg7MZnv2lCK0PcD1F0XLS1talfu+sAZZ5yB++67DwPlKvbbZ2+c9/VvYvrMzZVQtbWySgzJZ2UknsbabM1IJ1VyxI+Re1K5i/uH39VZL4zh3qGG7t5eXH3N9bjulzegVneRStlY8dA90DJ5VaDWNj2kogroRy6bOcx7197YZ6fZmGOVccoeMzE700C5vxuZQgs8hsEx75Y2CF1LQ4vSilcU6RqcqK7q02mmj9ZaHYbVhgEvh7BtOh5ftQr/eOLvOPzo3TCpM8LmzmoMuRX4HbPxwGsFfPnC+/D8sggfOPoI/OAn5yFqFIfNqsIFEqsYFSnHkhYhAYX8jkpLItSkoCz7hEqOQItBAbyGgC4BL8Ou3kTUBb/jnOF1JZeVkLrZvwRldN1xbsn5EqUmnJSROykBFxujnJMgST4nBYWEmss1xV3D51WWkzB2H/F7HiMATcAO3Y20wBFo8l2iH5OgbDThQnAkx8q8o1uTa+9d73qXur+sc+HbyMaB/+fc5jhQNrCfSXwm2CGw5PeqeHLTBSbtl36j9Wj1ylXquQh4JXkkx57Pyw0CARTbQ/kjfUQgJhazpJuW7eF5SV4RQ/gJqmgR5PWk/2RMxQokY0L5Q5AsYHnSlMnD4FFcq3L9je3jTRHum3quSvRBhd0sTpqULWoOjXOG5E1t/1jnk1PGMZO5weP5rBxXzq8ly5aqoA1upPgScE5ZpKI0m5xDOU9AuWye5r14Dcq9PYjcKqJqCVG1jKzmwyNNJGXAYfmOVA5a61Q0WmegUZwBvWsurI7pKsGwN0b5krGeTzYvQvmQtcf1xg2g3nBxwX9diHfuvDMOOfwIpaOq1Xq8fqwMKqgjY1iIai7MECr5I/vG9T1Epq5yPUmfqPXc3NSI3h6rff/Xfx9XcPT8kpXK3TBz5kzVcRItxUESbsxoHSTRM+xsiRRJ8gkILGVHN/I6iiNBW1BTuHIx07LE3RwriVMQ/+Ohp6APLsP5n/8g3nPAfKQKBqJ6Cld8+Qos2OOD+PAvrsUrS5bhS4d9DPsWt0O+bKJiO1hprMCcua14YMVanP3ji4CJbbjj2huw5TvfgWA5uTMd6K+XkIlMJVRVBFBEnpOtrFiuEy/IuqoHlscdd96JCy+8EK8sXgrL1DF71lx87GMfw7777qJq2lCwpgxT8ZBCchiaz02OkABG2YVIqDvvWTdNLFq0CJde+j0FEu1UBr19fZgyaYoiOn/1tI+gwVgLlbDMQdaKUKpX4KdbMHHmO3D+gtnYZ14bdpmswaqW4DUsOHobnEhHKptGTuuByySKMODTNOcZsJFGJrJVccT+wgAGslPxj+UlrC334YB3TcPmmR60mUMIGkMYMAN4+ra4/+kcvvSdW7G8BGy/57tw8fcvw5w5W0FvxNYDGWNxh/CdVgGpHUbFynnBviY44eKXZIRiraTS5PGKCG3bSukJSE9yQUTASX8KKOE9xaokliUCClqhpHwGhSitBOJmkgzwIjzF7Sl5bySr94bWgLQrCYBFESuw0LS8yByQlASSd4RzTYCjuKXYDwQM7DPJESWFbpNWoo1R3uLWE4XCNhEc0ArEIq2ZXMzHkmtJ24ctWk3LE+9PUEvXGn8j4VpZ+5qpDkSoy7WEXzc0MDjMq5LM3zyPx3OM2A62jeBIFLu44KTPZb3IxopjJHOLfSQEetlUJYMg5Jri8lUKR9eHy7SQ0M4+5XzgPOHc4Pky/vz+//KL4CHpGpFxlvn8nw6OCB5kncvc4lzk+HMzRXDPuch1zn4QOcRjlQWymT06Ob/VRraZtblhZZDLssRHgMCtIG1ocCoDyGbSis6QqtZUCH9opODrFlzSRVJZgP9nmpCwtknTg6koRP6JRZ3PJxuIMz52Ghp+gKuvvQbKrRdC6ZpazVF8Hy0dJwtWmfqbwRdMz8FNS73hwkK88eI9OPcl15tUU+Ca/k9+jSs4euCJZ9XE4gSTRE4UTkmi4midJwJdhL9MUDmHi1cGn4OUtEYpAazql72+80n6LdWisEzcd+fN2HOnGWi4q4CgholaAY9edze2zc/EA4aBI75+Do6euSNO3fN4dGhtaOhVeFPL2MoZwGAmi0XVIZzx/R/QA4cvXHkZPrHXgSjms1gZltDKdPGepwQkhaxUHuc7J2HFi+vO8W+gVMZvfvMb/PSKK7Gqey1yaRslx8XmM6Zij113w1577YWttpyvdtbZZki6KrwXhsPRSpz0tGLce++9ePTRR/HYU0+rvlaI33PhOg0cevD78ZUvfglbbDEHUaUML9JhpTNwnQpsQ0O5XkNoFzBnmx3x3Df2wYzOHBoD3fDq/bAzKUQaCxIyKZmDirENtKgEy6xANx04UYSKmceAm8WqwQZW2hZmtTvYZpqLyF+rdhusL9TCNPSVEp6duCMuu+wh3HzbOkTZ6Ziy5WT8/PofY/OZW6M2pKM1G/vWxTIoFj9yh2gVYL8R5EhBWkmAyfkhLhABN+x/unjJBeKcoaLiYhbLihyXFHRUesI5krmY9IELSKIrTcpcyDxUnIDU61Whk64pGXMBMxtaA8Pm40S9sGG+HrkJTati0nIkPBdem8pL1pqkQuCx7DP+yQYlqfDlnsm1t6H2SXmN5Npjn9FyxDHZbMb0N4Czf1KuiSSQvAfbSKXEsaL1iDw5sRgJQJTn5xjy/gRj3IBxp8/vaEWSunXcENDqI7mvZHcrYy3WLBlz6StejxspKVTMsZR5KPJLrEi8Bu+brFvHNnGeUYkQpBMYSXFt6XMVJLGJ5VvGW/HI/KIVj+1OZlRXfTbO5SPG+/nE8sOxoEzmHONnzkGVOmL6ZsOAVjZmsqFSFsBmbcFkO5OWXc+NuUMOSdPZVFyLk3tIVQyWKVNawYAuxsToWgiNJUdYrYAJJBmyb8SZs9/si3nEOHZ8JtncUeZxvX7yk59ESyGnNuVizYyt85Gar4NMslurodBSVFUnqizI3vRaSP4v07JVv3ENcL1LpKx8/k93G48rOPrHoqeUv19cajLIGyN4eazKWJ3JKAEvaFd2fhzghuOq34n0OQE4MSVPC10Fnh8PnAhD2emJm4FJGi3dg4YySpU1qgDha/c8im21dmhL+nH104/gH84q3PPHx3DGfsfjg1u/D6j0o316DTNSJVSDCIPpdjy/soTTr70CS4MyDjroAPzsi+cjN3ECgnq88xQ3D3k9LfmCErRqMZJs3iSOMsklJ2f/UAkPPfQQfvjDH+LlZSvVuW7DhWmYKkJPFIxStk2zqxBk2Tdi2mQ/cHF4LvlZBo78wKH45Okfxfy5c8AQ0jDwYZvkdDFiwuTmRk1+fn540RM46pgPof+Cuah5KZV11WxrUS6z0C+h1bIRVGkNa0VNS6E3MtHt1FBjfaKOAJ2dPjJ2He2VfqTzNhx3CIZO4dqOilvA6qEiXusO8eFv3atIh/UQ2PIdorvc0gAAIABJREFUu+A7l/wEEzsnIZfJoljIImIekGaleY4xFaAIMT4ngaIQcjnGShA1eVhiXaBw4E5GyNk8TgHTSkUpYAHt4lZJgqDkTpHnCXdHgA6vQSXIaxBsCNASfpK4lZKAQ5S9WE9GE3wjwZEocTmHliNxeYjQTrqv+gcH1HNKBm/h57ANEio/EnTwOsrquhFJCiVPUXJN8noEruzzLbear9akuMXFaiJgjspF7iOWZYb0s72UG8XW2NLCuSyWQbZP/k/lLcCMc4MWMdmAUAnwO+E/ySZJ+i5pJROhT7BLUCQlgBh1J1arJOFbzpWdMq8p1iaey2eiPJo4OY6QU+uqGaItMmhj+vfNKsV/2XlhbAUR8ElOmnAcFSfs/wNwxHFJejU498hT43jPnjvnDSk+xO08zIcLXycki44ROcHxLUJHtV6DbppIZ3PoXrsW7RMnoFKrxXMiZERz7J40dEvREoatcbT6NjYtwzWNB2yrWItUkIXjqNqYTz31FL57ycWqQkIhm1NWdepMtqfmxRn/0z4wWC6h5NZVu/h7zrJhBBGKqQxWuzW1geA1uSaTiVfF3fYvm4tvwYXGFRw9/sKrb6jULcpmpAVoQ88tuzLhmwjRWNAwhSMH9YknnlDWEiq70047TQ2wSgaYjTN0Ji1GMomVgPZ0VZ3eCWuoNkq48ZfX4spvfRsXf/xMbNe5GQ686Gw8/tjfcfIXP4sX/vQiPv3+T2CnadOxU76KlL1G5ZgYSLcjyEzG5+69GctvuwdPGh7mtk/ABd/7CfbaaTu126rVKkjbFgb7mdrAQCGXVROKWS4UyvY9BU5IZiZy5yKkG27dUB2Lnngcd911F+6//361oxEQwMla9+IwYSGJym6Wk5R9dfhBB+Gg9x2Ad+28I4rZLCJG/AU+0jSNMoLNC2HQdxwwlYGGquOjpaUVF1/8Xfztz3/CwlNnIdC6oVl9Kr1B3ZuGlaUcVrseykYDkzpXYfqEIrqygOWyOGI1LnJIoiqTA7IwrusiRfKqkUOlmscfngvxvT/34NHnqsgZE+CG3Tjhw0fi/G99F+V1Jvp6ymhr0dHw16C39Hrm8GHA0XRvyZhy8YuylLHlIma/0GrAOUdhJxYVglX+UXlT+SWTQKodnR/nhkq6gASUCKjm/3kMrXRUwAQdAoLZHuHvkDAs7hix8In1QnL5bMyaT1qL5Hi2j+B3pNKWHFBsF+c/lRnnoGwyBEjL2pI+E4Uvz7q+dTOyrckkjsIzYB9RmRLkzNliruqLJDgSa5wCBwm3oFivCDa5pnnO5KlTVNvZFonIlHapTYIXp7AQoCGFfqXILq8pZUi4Hijw5TkFyAo4JqghMCJAosCX1A8ybnFqjnheyFwSNyuBEV+cozxXXKuSBylpNRSALSB5Y8b/rTqGQS98VlpRyK+jG5bPNuxG/Q8HR5y/Mp4C2CljaZlWpXA6O4Y5NWKJlmdXmxAWeWjm4BGZIJsTft8blNX8bCu2oL9/ABk7i4brKysj53h7szwPydgBXXwEM3SzxYsQ+U0t/xHG0ZJsi6Q74fr6+Mc/jiuuuAKtne0xVaNBHmwLqdUYcspYVx7Cb2+9Bb+99XdYsnwZDDOu2AA/wI5bb4sTj1qAQ977Ptgt7WpecI1LDjQ+v5I9DMjZmHQZb9Xk3oj7jis4enVVzxuEo0xEyTA7ErSMbK/s4qWmFs8XYMTOf/XlV3D66acr/hAn3L777osLLrhgOHRahJOYr0W5iZBrVELkigUEZoRG1MDtt/4WV176Xax78SUsOOgglLZrwVWfPgOL+1fhEyd+AU8/vQ6nHnsiPjV1MjoyPciULbzYlsHDq1fjmt/fiIs32w0/eekfuKe3hrX5dhy+9x742lfPxZxZMzE02I9iLosw8OA6r5s6+UwsF8LIIAVyzNRweQTXiwndfJH5z34rlctqQq5Z242BgUH1HRUtFTTBAE2iwm8IlWXNRkhekOvAZv4eDQgaXkyOZ/kHi0rKQ2SlUGqwyrqBExccjq1nT8cZu9UwiJn4+7Pr0OMswx57Wthuho9cPUQLutDwlyNKsc6PiwZC2GYGuSgPs25AdzSsaDPh1nVUGh34xe2LcfWdr8G1OuGtW42ObAitvRPfuehSHHHoArz0/BL09zCHTQZB2IcJEzOIrM2UUqdS43NSeVHxcqEzVJ9KkIuaAIDjz0UpQFrC86kcacngmEseH/YnFzStE/xelBwBNc+TneFIRZacRxwrzkHek/waaSPP5xxVuYVqcXkOjg3byLEWcCIgZCPWqDpk5FpR1/Jiwce+odDjH49jXyhXTjbzhvIkScGdFFxJ6+rGtke1X1U+iJNdyoZH1ijJ3lQunJPi7pa2KvBPoJE4PwlGxb1Gt2SyXhvHSTgiiq/TtGwIqZZzhZ+p3GhFkl2zEGiFi6WApW0PpzAQAq3a7ReLCuAQ6PB8cdsRTIuClHHkMbwO3yUTu/Qf+4WcM95T3HVsh1rvTVe6WJH+N33+7zx2oC/m6HFOsz8Jjvh/PoNSuk3Z9O9s07/yXgJuJN0C5xc3UhwXFW2aKJ/D+yqA0NwYKUtkM5WF6CkBwbK2PS0GCQ4zyespnPmpT2PnHXfCqSefoq4zZBSUTGZh9MBrKNeaEZFTSq5lhIaW26THFfAnmxPOyfPPPx877LADDjroIOjMwZZJw6lUVbRyYIa4Z9ED+NI3v44Fp3wIXXNmKYuR8kAwKjWMMLC2F08+sghrVq7Cdd++XM0Jzg/2AdcR+5AyVwpeb9IDvMUnjys4YrSa7NSEGyS8kWTUxob6QEAM3yn4hNBNxcaw7MM/cJgiW37mM59RwEgy6EreIUZqJe8jQlnQNK9JhVso5FRI++WX/QA7bDcfp3/kJNTKFfzsf67AB969PdK6h3WrXXzgpHPw9NOv4qenn4z3TcygqzeNx2amseArX8Tlu+yGd3T3YbHh46ZCAT9/9FXYZohivoCzz/osPnjkkWgtZFAaHFCWI/qU0yyNwvw+rotKvYZ8rqAmIyMG6KZxynFtHlXpWWWXZ1LMONJPJXfUYnO9mHs5gWVnTiGWMmMwyZNjq128U2KCMfaplUojcEpA2ADSWej5PFatWoF9dtkVZ370EPz1gWU45fhtsNPcdZiExcg7VbiRAbetgFVhGV3adDj1dbDsCoxMhKpnYMBpwZr+DJasrOOuu1bikZeH0F1mDZwMTLemitQ27BZ88COfwrlfOApDfQF6VtcxddJUtLZlsGLlq8iwn4ZYPyjmkYm1he98Pioj8tgIiuMdD9Q7d33CQeLz0rKj/OdNnpG42jgX+T0XNJUe//hZCNWSFkAEogg/zhvJF8S2cL4RrLG0hLhSxDrK42pODJKEqEuLFv8knFwAwYbmf9Idl1S6w269UlmBM3HbSlkVXpf9xPkycmcrClkUvFw3nhev/60PkI1sp2xsxQoiLi7+n+RqWkRpnZOXuNWGZYEej68oHRlntp192zcQK2eOlViQksCVlmO5t4wRx5qKXLlFyFtqNNT4ch3IOCg+mGkOrx1J1Mn7EMTyXPapZGDnNYRzImMnMkQsDsnxkXGz7JhXpPhfTW6SyD9xdb7F8n/U2z//7HOq3eJmnTdv3vAcURuFMfI8/V9+NgH3Ygniu4BqyWtFcCsbiuRaFUtuMlpT1ouMvQLBZk7NvXw2B8vQ8Mc778K553wFu+66K753ycWoRT5ai3m1YfUbdVVz09RZ67IBLYxQNuIouTf7YmFsAn3qQ7aHz3fWWWfhxhtvjDl0LKUThChmM3BDF7++5Te4/5lF2Pl974aes5BBvPljjj7qqLauTmSLBazuXYuG5+H+79+En/3sZ8rKynVHGcy5LgRtkbdvtv1v9XnjCo7WDBKResMhshROYmYXYTZaB4hgF3+mhP1SIV166aV4+MGHsHDhQqVwZJcorhElgJsCiQpBhJkoWxXSG1ZVEVaToc/1Ok469oO47baFOOq4I/C3fzyKU3fdHecs/DYm6S70RgtuvfUF3PnnR3DTwivxs2OPwNGb7YdfVF/AlQuvxJ36bPjpfgRmHl+rV+HP2hOLul/Fq6+8xPynmDJ5Ei656ALst/deqJQH1Y4iGxlqUmXzOdh2BlWnzr1IHNES+CiasVWAi1SjCVaDqhmnfNQMOw7eGE0iQmzYRRKyZhojH+J8T6l0Dp7PPD0+0hmaeF2YkYNcxkB/3UFd1/HoIw/itA99DLffeB52TH0HYaoNJddAsTWHGsNR7S70+TPxXz++Ay+tmojBoZIqN9IIdSxZvhq+HyGfKypQgOw0+M4gTNSRztoIjBROOOkkHHLA+zCxrQVrHWDy5C60tmSQtrVYmRsF1BxaFkwUzDgpo+xIuFDZX1Rg5D9QAbMfeS9aKEiMpjIWfzfBE+cQFSx/5xwgIObvnEs8nwuaAoTfq91+E4yJ20UiT5IgVOYTr0FwvdVWWw3X2BPwoYA4i9Y0LTsUkrSI8FnU2Gezaoc11vzn9finog+bCl4SOBJ4EyhSiYtVLGndkgzfsskQ8JPcsIigH6kENsbtIztTPoNYVSTlAQVxz7peUKHKWhdFxLWpjjOt9YbqC8giZ4pWUj4T+4rjJBFeaj3j9ahXjjHli0S80eJEuaCUYJPQLhnVhRck36u1lKiLyP/zPlIUV1x+ylqQcKMI6BkJMOX/BIdJy5Gcn7Rgv9UKYLT7O7W6cqmxv9g/nOciR9Wc+v/ErSbzl9ZOrjOm+0g+X3LdJC24sjl4w3eJZIaNQIvd7S7D41kzzcPq1avwuc+dqeb1rb9aiI7OLhUQ43geYFowrIyqJqDc89i0aDWuL85h4aISGJ100klqHJWLWWMENIMeItz34L245S+3Y4cD9oCXN1EzQjz7i9tVGhwaHvY/6EAMOlUMhQ1EORuuHqH1ubhM04IFC5R1nDKOGwzKOcok6q7/5Ne4gqOVfaMX3hur44hqRWhRKFEpcHf/yCOP4Oijj8af/vJnNSgiBJO7uWHS3Cg3ydfTKE0MYfX1KsfQuV/6Ki7/9oXYcufZOHrLrXHFopfw5Y+dhLPOOQOakcFt3/5v7PdaG+4s1nHu9d/HZ/c4Dpc+fyWu22UuDnxxMZZmi3ht0rY45ek/4YFPfB1m1seiFb345JVXY5ATtWhgv/aZ+NJF38TOW28HT88gqzvI2z7cUhW2nwM8E342wppcFa1aWoVXshAhFS37wwiZUUiHqelwmnlGkrsVEfixCzMOhefvMlFlx6ysIKkKsmEaQcVGaoKFHn8Inzrx68iXH8P3v1lEu5dDNXIUmTrtVZHWa+jXW3Hvmi1x5KfuQE7PwosAnztI3VS7I4PJK/069NCHGRTghQ20dBRw2DEfxBELjoPGUPpcVnG9siZdgK1KEblOTUVf8Uk9VRYkrfzvsiPjcxD8ECDJzk4yO/M74RlRkPN5aUXiXKGQ46KlG44Ll/cioKHy3mLLeWNNwVF/p3VDFCmvK0pPAIf0vQhXXowKmm1k28lBk/OFFCyghNdgLiwBZzyX95A0Bf8JPv1nnnpa5aFiW8WVJW5PxYEYq/wGNDV2tASJkBcwK8RgMefzGP7xxbFWYHiM2mfiHlqfNSjpIpFoJo6J5Eniff/TORVjTX7OTYIFWh44DrQ2UNnTQsm1RLcux5MvsZiKDFacumZtR/4uVoTk5mOs+4/373QXcS1y/LkeX3zxRWUF4dxRcudfkMdJ5qfkGmK/EDyQFH3Nz6/GRRddhIMPPng4ZQLnJI/lfOeLn2XDQxkuwU2KFmHFQUhiBeZzcI7yXLUJbLafxxLkXvTd7+Dyyy9X48Jjc0EWS7RlyNRcfPHsb2H+xw5FNdOPrdw2nHfieTj68CMx/7TTUH/pdhzz7lMxVK0jl23H9c9cCU2bB9Psxy1X3oCFP/4FUo4G3TJRC11YaQtuvQYtfD1vmMwB2YDKfBnvMd6U6/+fBkeSWyHpVuPkohC86aabcPyJ/4+99wCPss76/j/TW2bSQ+hNQQURxMqKIHZFRWWtWMCC2Bt2Uey9ropdsSuuDUWKLIiAIIgg0nuAEEibTG/3vNe5k5NnHt5dw7Ouyv//vHNduZLM3HOXXznne76nDTMRsGZoafyDxkC05LZwGy6qs0H8JKmq2sa0adPYo1Uxt1x8KS9ddh6rVkcYOe3vPDfubgZ36U/1pLVY18RxFhewxBHk7C8ex7FlA98dfQRdl/5Eva+QcVYI7NeTC3v3piiZImUtZF19mttWzGDa11PwZaHBa6N3x948d+8j7NG2mLyAhbjUFPP5sRo20rU1lOW5aQhKozOwShE/KSYp/XFzi/k1JTPkKl8FEzIW6fR/sXY6Jir0zf9NZ5cXh8VLVayaqC3D4fsfwNM3DeDkwzYTqo+Qddmx2Fy4koZZwCyIj9kV7Th39ETSlnxJsyCRSZMxUk33KvimsbaNFxuJhNy0B2n1cFj/Qzj55BM59IBDiUdTpFw2M6bEKk1vxZ9vNPasko1dvX0bWUtjpo8IEwEi8pwivAQQy3sKSEQgC+gQVknZSU2h1jRkOV6EjFg0cpyZel30640hW9pYucHFuYyCgtVcViZXmWrckWSTyL1rCmyu4pDjxS0jv9Xyyw0Ib2YHW7rJP/FzccvIfClw1aBQ3aeNzRL+9UtjkmSMZF7VhaiGj5xPA6plbISN0zpXplJpAXypUsllBvRvZXk00FzrIGlsWS5b8CcO8e96adP13pRpJyBC9o0wBcoStm/brrlxsKZ0KxA290ZTEc9c15wylBqH9bs+QAsnl/2nXgkBD6JXhHlWdrml9bMr967gSNaNsqoFBXlUVFSyYP4P3HHHHQwcOJCxY8c2FpaUWKRg0JRxcrx8X0Cp1kSTdSj/mxX+M40eEWXKTbapqZirHJeIhHE0nfPGG2/kqmuuNvej1A8T+RgOxilv5+fa0aPY7+ghBItTpCO1PDTiYe687mqcdVmee+tRnry9OxZPlq77fIPFn+SnmhksDq41jflERR0XHH0qhXY/GcPAFfCYraicNpvEbzeCzGz2vxXzlT2Wm9m2K+P4ZxyzW4MjqfOgPnsdTA2ekwUi7ii1rHM3nU5IS+AoJc39LGmSRpxP3nqHw448nDtvvpJ9t1Vy1cEHkgy7eWH7Uh6fvpibLruCi8O9aEjbyBcWI5Dk5DfH4mrjov2mjby63yGkrA5Oq/2BaRffTddQiFWFCfZYZ8PasRvXTBtP0fYgH9asZN0OcZ8FiBlpSloXcOvllzDkmGMoKCujNhqh1OPFn0iSSjT2uRI2RRrmZrJpcEipICtYpUhYY2M+db3kjoG6hTSINTerpxnFi68tKeDHguF2M+61N3nqwVuZ/+nxFETmgT1A0mEhZbhwJGz4rCliZKlMdeCFD5ax1ZFHIppia0Utm9c3EA1LkK6DDBK06SBsc5MhBk6pe580hU6sJsGgQwdxy/W3sPfh+5nzJ/Msyk8EsMyvWqgijGUO5Xtizaky1Fod8h11Vcl5tKmqjJnSumrtC7jSoFoRHEItxxK/rUiZMge5YCh3E6s7KZdJUuVr/m4KSFawpN9VoCXCWUGVXkvXuyqoP0No7Oo1165eYwphzRrU7ymj1pJlLsorF6yYcVzRqLlWZF2bLTyaqmEro6YKxtwTLYAvvR8FW7mxT6rQ5TNV5CZgFcarqT7R/98Bku43GUsdGxlzszdjMGgyR8LkCZOkTZxzGWoZ/1zA3zzvTeVVWpLPu7rO/u3jmipcy30IayTAQgoWaxzcbwVHagSYMq6pvZFZYqWp1pD07hO5JO4ueT3zzDPNyQBa4FbGW2WgxtzKeeVvmRfViyrvzSzopibSTslENgyzSO0LL73IPffcY9Yt0rAAu9tDxZJljJv6OkWHDjTbaE147GWO6HkJHfdo4LUnL2f6+DPwp+eQ8md54YuRnD7yNr7/dgsLi94lL9aJ8MZqBnbbn7/0OtgEXVLTyZ/nJRpswO72/l9TozJRkxP+7bn7A764W4MjEY4ap6BxEyqYzNilTGOAbK5loszIrmy8pMeOpz7Csm1refSWsdx4x2jO+OuRTBl6Nj2D1TT4/CQTbm5duYSv1u3g9WNvoYu3DE99iDnZzdw9+T0+Lz6JhWVBLl/0Osd36cqgYwdzUdu9SW5didVnI4GLpaUObrnjbt7f92DqwxE2denCbbNnsT7rJxSvAUuCYoeXQzvvzQ03jKb3AX2RYDqLw4bX7cGWNUgmolisUrjSRoo0aSOFO9uYOaLKNJepkLWjgl1dacpQaKZVLCPp9x4sjjTRjJujjzyZffdcy4NXdaB1Og5ZF5FsmiROvFYvHuIkkttxlbRlY5WVtoYTHHESthApj524pzVrawuZ8WOEH3+uZc7En7B6IO6QehlgdQew4cZuSZJJNzBw0GAuu2xUo1vUZjWtJZk/n9dvWqlSWFGeT+ZY421EKWp2mRyv1pKAIVkTmiIvFq58Ju4XGRelqqVAoQgncfe05HbZ1f23s5L8Z0yEgthcK0qyrVSo5SpmXcMCHnLnVMGv3JfO+67e459x3OZNFeYcSHyYsrtyH2rpthSzonVacmN1dF3nZn7lAkeVBeY1WnCrybnku8oKqQtf3s8NXM+VQTsD2D9jXP+oa+q61rWmik3GRuZV2rdoppLsxdw0fxMYNKWq63pVo1UBk7oz/6jn2fk6ksYucy5ATwCEyAR5Do2T/a3gSA0bNWg0dk2zK6Wem4yfjJVkkUkbqRdeeMFMJJD7EqZU4uw05lDe06QQAaO5WXYyR7nJRyagtTQyNqNHj2b0LTebLL0YFrLvTFdxKsaj9zxOj/P/wroE1M2bybpvVzHmpo8ZPqIV4z45lU0Tv+P0E4twO39gwuyhHDT0DeZN+45VbVPYgnWsm/8LY6+4CVtc2sG5CEVD+BwO3BYr0Sb5pu5ruRctvCvP/WfPf0vrbrcGR9q1W4Wp/FY/uCkEHU0pwTkLQ4VmrqD7V4MQcUJeMMbMn79nxOAzaLNHOzZtWMfKa0fScfN6GjxgTxQwCSdfLdnAvPoQz51+FZ3idoa8ehcPHzKcbmukTUmWNd3CDFn1EnvmFfPu+VdS7s1grQ+S7wxwyGs38XTPAyj45Sf8Lg8Fqa782LYzO5JdmbJxMZO3LWNjpgZfwEs6njDbcBzU5wDOvHgIe3XrTteOHQi4PVgtGbKpJovBbsNINlq1CgRVoOumVMWq76t7Rt1QBCAUTrG1ppKPP57J448+xSfjz2G/NqvJD7swPGuJW5Kk8OCiBId0fm6owJdfgMVWhD0Uw2kzTLBjpKKkMkkMqdoswfAWG3FPe9Zu8PHZV9v44ttlbApFzErizoCXZIONPBlfp9vsL3fSyUPMQEQRBiWlrRoZpGjMBDzCFkiKrWwojTGTZ5LgWwFFmn6t1pR8tnz5cpN6lu+ra0TOKdS5CBZJ429JObe0eXRcc4V/7t+59X1UMeQqnNwyJjsDLBMINQW85rpN/xVL1dK9/hmfS+NWYRkko1QFuzzLroIj2f+aZKAKORf86Dk1MHrncWppfuVcIqDVIpcxkjnLZYeU7VAApnOurMCfMa5/1DXVIN352XWNC3iVvalFIkXxSbyXgiQJSN/59c/W8h/1PP/XdaRFh81mtpkRINKzZ8/m7DRzv/7GmCMF9ZqhqEyPGjnCHKl8EuNNssik/tBtt93GYYcdZhqNEu+l61R+58oUcSCoq07GVePyRN6JvKytqTaNyqnTpvHEE0+YINDu+q/YyB3VW3jl489I9gjQqrANj5w9gm8mfsvjT79Nn9ZreXXVYm4d+SANFb9w9qHvM/P7vel71kd8+dlbbC4qotQS5bXHX2DqB1+QDMYb66oFvIRr67CLy8/uMIc8Vx/lxvL9afO+ixfercGRKI/cIGu1OtWNJJaJbmC1KJUSFWSsLNO/GouGeJLWRX5q6rdz0dAz+W7uXEry4O+XXUqnyq1YbRE8ztZMjSTYr/vhPDpnCrMmz2DgUScxe84PfF5+PvmhQoxUmjX71PPpsXHyq+t5/oWXuOysIZzb83CWV1fy/Cfj+JujmHbJrabbqaJwbzb59qLXpr2oj0Wo6+TnU886HvvhIyLOBGZ6md2FKyptOWzYXE7Tqjn6iEEcfkg/OrVpR4HPj8/vbc4EzH1+FeCSuq/gSa0/2SziX5ef58e/zazZjVWqLZY8HNk4770+ikBmPSWWEqojPYilq6iNbCUWjuGyxfB4qygsbmyH0rVsDbGGJC6LH5/dZxaZNCwhbI4ImWwYS6gXrsI42+LVBFMdWLKqLU+M+56lG2qwB+wm0CMrhTgdjLj4Ui64cAQRoYUzWfbs3g0j2VjHR35ECIsA05gHTbMWoCPPprS+ZgdJloUEjcpLhIxkh4hwEcAkgkisqF1hFlraRwpMc10GuUAnl8HU95sVfpNT/p8db1pbxn/vTK8AS+9pV9jRlu7/9/xcep9JjancrvaqHE1XVgvZTpoNp2Ob+9zKKDYr6ibDSf7XoO+Wzi/jrgBLfsveEOUj60VjOdQFIfJEDS61hH/Psdsdzi3PqbI2l6FWJkTc4coIansaOV5LVoiyVEZUxjOXAZTztSSff+8x0Masq1atMuWH1CsT+aKBzb+1VIGsL3VxKfsoz6RjKm2dZPwE1Mhx5eWlfPPNDO68804uuugiTj31VHMI5BgzALspq1L+F3kobjOVHQKGJGZ2woQJZoaZ2a4mlWx2EbYqLzcB11nnnkPfvn3N67349isU9N6TeleW4Io12NdFuHTkJZxySneuOvVw6o8YQ21mGe0iRRzf5WU+meDjtOvf5tMvpmLpFCW+uoZMbYzLzr0IrzOPcEoKG2fwu11kpT+bP2DuKS2dITpD147sJw3m/73n+d89/24NjsQyUXdEroBsZoWk3HpTsFfub3VV5Fr2/2yAvDYftUaQvHSMO269lclffmX2/Dr3yEMZ0r4THTNBtlr/7iA3AAAgAElEQVQc2Np0JYAfu8XBw7On8sxPizixqC8vVPUm5mtNKh3j/bxZnD79JnrZfWxeuoFLnnuATbM2scweZXrnY+lcuxpnYi2ZvGLuTDi4KXQqxalSimMWqvNTzO4RYtzi8Qw74zhWrF3JBwvmkdwhscw2whhELFbsHjfWpIVsLI0Xob0a+2RJiwT5EatNBJMWpEskGis+i+CSNNXVq1ebIEEzujA8pGggm3WZBb5OPXVfHrzrMtrlFxHaUUcqP4Td3YAUOjViBViNQtKpGKH6eqKRFDPnh1i//gcCvlp67+2hc6ss5V4Dr5EmVldP1rUdn7sYt8tPKFlP2mWjId2eWfO9PPHYdyyPN7Z9SUt8iMXByFGXc+2NN5FIpk3LZ9+9ezRPmwoHUV4C7ESgiMtMMtfE+tLsB1kH8nxiDZotZFIp05LV4m4yXlo1uiXl2dKm+mfgJJfZUSGrwlA/U8CXmwqvwEfXuzKjuf8rEFDA29L6bun+f+/PI6GwWWtKLPJcxkCVZEuWuaQiqxtBlYQqVY3jyGVNdTyUYd4V8KsAQMZU4jzkerKmlIHWeCNdX1qKQd7f3cf/t86vBivnxsvIepQ9awamS1xkU6kWLRYpmaAib2T8pMK5KEQNJlYwlGtQ/NZ7/C3fF3Ak7nup5i7yU2LjtD2RqW9+I3OkekoTN3Lrm5lMaKoRMGqmqtyL1vO78MILzUKNQ4YMMYOoJbtWjD0Zb006yaYTZhN1YZzkp1u3bmb8khR5FJko7aHEiNy4ucL8zrezZjFmzBiOO+44Hn/qSe4Y/yxd+nbFm83nvhtH8t1X6/jszafpd9BCtqyLsLbX+XidadpUvEf3NmlmfH8hBxx1MEs2fWcWqHz7nke57ZqbWfnTcv4x4zs21+0gmo7Tc6/u9O25L0PPPtccVw1p0HmXtdEMQH/LBP7O392twZE0uNMmdipQlZbXIne51mRu7M2uCC5PzEWlJ0gnm41LL7+EryZ8zmmHDWDekpmc1aMXV3fqwMtsY3jPY3DFs1iiaSamgwx/+kWcjnb8bd/TGbSuiHQrNyOcbzBt5gs0GCEy2TxcFh9nnnELSxYvIy8V4v5e3RlU38A7nT04tvTi5PWHEbFEKMTO+lZRbl36PNfdOJiDq7abwdgb/BYW+fZk+dYKpiz+gZ82byYm9VrSdqxJyLO5CVtDzdV2VYkqk2YK80yjFa0WsioW+S0b15W04i/OkEpYsRPhuzlP4ndYsSQKsNuTZJLFZNmI1RLGYkifq0IzsDoljRQl2NpVSyjixOnsxJq1dXz0wVtsqVjAgAEdGdh/L8pYTDpcR77diiVpxW4roCENCWcaw5vlljd78f6HE7DIvWYtWJ0ext7/IOecex7Lli2je9c9zelVN4c8kwhYoYflb3GRiUDTwn2yCeX5ha0QQaOZRarI1PKSGBjT//8bhd/OayxX6KvS/dX9a/xX3z8FD7kWugQ45r7/O8uC//jpY5GoCcgVHKmyUHa3pfFXt5qyD7ksRi5Tp2OUG3tk7oOWmKmd+p1J+Qe5N6n6q+xTbv0rWXeiZIR9FKZhV2TMf3xQ/8AT5o5xrvu+2fpvai+irhKNbZQxkrGSOlemm7ykpLmcgzIn6lr6Ax/n/7qUgCMxFgUUCzMvc53L0uxqQP+/egYx0gTQ5MZ6qoEjYyjgX/WaGn8iw0R2CQAVoCPxR8OGDTPXpABPkYWiE6Wx+HPPPMn06dM588wzue6660zjWM6r/QWdNqu5Xv0F+SYjJkyefCZlBN566y2Ove8GSksstImW89ZbD/P089/y3NXnccu1a1lT35G5DMdWOY9R3T/lqZcLOGXMRP7+4d/o0KcN99x3L6EfKrCnbdjTVgyrg5TXQdZhIV5bg9vtwV9YzK233mqW3VHXYm5m+e7OfO/W4EiaoKpvP7drsrraDKOxHP8/c12YStVia26voQFguX50wxXDHkqxdtVqRt94DQuXLWZu7yMpSdbyYHAR2yyt6XPSOdzgs1IdgPx0W/refyfDBv+Vgb1qGPrIZ5zY+VjalXSm/8UHc8gJ5QTS9VgtpayoTrD3AWcx9Yz72SdVyMv1c/n6+y+oCjfwRp/r6PWjm6zTSdAW4md7gvE9p3Fbezt9sn42GxtonenBNoePyXWbOOmZe8krLmbrD8uYufxn7nppHJ195Sz5ZQn2Oqh12MDjpk19zNynlV4fWYcfS3orBcnW1AYM/OkIoUiYTp7O7FHYhX6H7Mvg/H0JO5Oc+8INXHf/5Yw6sh8+ewNRdxxbKk7C4cFhy5KJh3HYLWZqeSRjkMzaSGatOKVqt92NQQZHOobdLHYWYM7Sah57+WMkfOrKC9rTr1slhCpwZv3Y8OGzZkg31BL2J1mxfE/Ovn8uW2JQZguY533ls48ocXlp27mrCXxEyOS23xABIe8JKyHuMWGGZF61JYQIAu0ML4JEBLXGJgmb1ByEu5u3P8iNNVCBpzF3Chh17atVrun+ukd+T+WTG3ejwCU3RkgEs4CjXr16mWBUs8Jknsyillk7PpeDVCyMV4RqNGzOodPtpSEUwXBLOwUv2bQVS9aGwxckHizH4t9AFjvZhIuAr4BYrAa7LUMyVIyvYD3pUBdwbiCe6I7VkcTpluy2GFZ82Jx5JIwYhjWBJ9PYlkbGUmpoSeyM3KvICi2qqWBI1pQUFRVlL+ne8r8GKItCk+dR0KeuFFWE6j6Q62iFdZMh+CcxObnzpTGXurZlvJUxM4N6dwH85TKSylw2g0np55VpDEpWV6GCc9Ot6GgMANZ5VrCkBmpLbjGJqRHGQ9auACSJF9TrmGBLKv43ZcLp+jCN3qb2Li2dX2V5rg5QD4KOfe5vHQv9LcytBGLLS8CRjIPG8JhxaM7GmJl/9XJmnWa3+ryAj2AkbP4WoJUfCJihFpJwoftU2RK5V23UqpXX5bqyruQzub6sDRNwZgwzg01Y8L8985S55qKRMHfddReTJ0/mmiuvMN1vcg3NWpN1oUainEPe10bKcn75X66/YMEC7nh+LJdecyM2XzemTp/E3aPu4NX7BnPLVd/RyhVk4/b+WArsPPdaBYOO/4Bg3E113SJefv4hVi//hWzxAQw750h6D+jBDiOOxeMnGbfT1uOj4odpvPzKVOqXr+Lpp59h2LBzSadSGHGp3O8k6bZhkfCR3fi1W4OjVKpx42qUv46jxgNIZU9d/LlxG3qc0L7yXU1JlYUhC0wZBMNhxRfJsLxyPYcd2oe8Ugvjewyk29ZKCu1Jns924I1t3/LGiKvZp6iUnzfWcv2EV/lg1DG4y1ZgRPbl6mfnsjgIt4/5K1eOPBEyAaJJKw8+eRcfvjqPF48aTWmqkGyhhRmh+cz57ks8cSvp0nLOLu2JN9mJS+e8yMcXn0oHXw11NdW0tRSyPS9IJFPEc+u+47F3XsWWcRK1Whn/zkesX7GKex66j6Qtha0ODJePl59+hoMNB9lQkEpLGkkTc0Z2MHVdigZHG0Z07ovP66auNkO5zU1hIkjQ1YYvtkzhqZkvMnHBoxQVpsgX0JPNI2I4cEedWJwe4hkLhs2CPZvCmqylwJbEZs0Qs/jN9iMuyaBzBqhNeTCsbrOytysVoWL7Ku69/yt+XLSSMbf15/Ce2ymilurNNZSUtsZIe9ia9rIlVcxFV0+kKlhKNBWix36deODx1+nTq0cz+NVibRJ3JApLlZFYVDKfMq8CgEQgaLqx9r3S1FlVeprl0RJz8WfvW2VCRGAKOJRnFKtSFI3GMCgYynU//1EWmVq9yqAoVa7ATOZKXBZScVj2sSolVYTSskdcMCXFZdQF68kvLCKWSFFXH6SkpAysNSQTBi6rWN/StNmAZGuwx7HgxhNIULU1hsdnYLf5cTsc1ISrcGRbYXensBgxXG4H1Tu20bqsmIZQPZm0BZe7ACPjMLNElU0Vt7OmpMt60UxPraotbllZg+ImUCVjukaa2p/omlLlo4pdn1uBoQIRU/m1wFw2FkVtfMnxGjiu4LKl7ys7o+toZxkpzImCkdwEFpW3Al40syyXvVOw9M9kbu6ekfvPDdjWtj/qDRBmVEsv6H2oC05iVVrKZlKwlgt6ctlbvZdcUJgLlsQzIeBdwIiwybqnNOO1pZgjS7Yx5iqWiJpASvqTSXaxvKSorbRnyjXq5ZmEnZR9odeSe5NxEVAl8kv2imZPCriS8fj7hA+ZOHEiZ511FldfdSVnn3222TLL62psMC7n1Zi5c845x2SYpINEv379mrO5lV2Xc8vzmYU9o/V8On0ygdZ7sGz9L9w+6g6+eX8cRx7yLXnpTWy2J3j9qXyOOPFufHt6mf/jIt55/U1WrJrHhWPuo2RvJ4WuEqwZF+Ed1TRU1WFzF5DxZyhsB4WbAkyePJXpX0xm5ueT2aNjF7IOG/FMqjFWLf3rdc7+bPm7W4MjFaJm8FlTQKQMmAokdV2ocN7ZBSEBg9pORBah0OGyCVXY1CWttLF52JqoZeiJR7N81SIGeq3cfkA/Dl1dyxtdutDtSB/PvfkVe+97KO/O+4WenVrz5ZAiMFYRTPdipaWAMx4bz8a4heGnDeaFm6/H4s2n1UFHcPlRf+XMvP60iZRQ449z9PjzeHa/fekcDpmdkNeWBRizYBuOLinGDxhMvT2EO+WgU6IzGdsPTM0vp2zQXhx6WF8chpNYoIQTBw/hjstGMujIg8zA5YA1n40rNvD2PfdyfvuuFKejhLMxswZSnuHjkgW/8NfeF7N/pgMpi4UNzgTlHiveuq18FvBx3cu3cNgh7bnsnJNoSEfIi7hwhhxUOhy0ti8lbfdQl4KE1YczL5/y1mV0bFuOx2UnUFiAL1NPfrbBbJyYdvlIC5iKhyETJWApJeIM8HOFwZhbHiK1Yz6P3N6THh2yWNJ23JEYsRI3dsPN6k1lHHvjRCJpN9lInEtvf5zzhp7Y3GhYgIHGNcg8K3skQk37l0lWlAgaswBaUxNJOU5KAsj6EaGkQNlsUppprO67u76U4pf1Ls8lDJhW/hYrPLcIpSoI3Qu5yu73ej61+nNTs5VBknEWl4WMudSOEWWglLrej8OI4/IGCMVSpGik5qXxssNhIRpNEsBJKtkAqQC+wjVkM2DPlpJOpCHtIuPdTtYoI+uMYKRbUR+rJL+kgKgUHrUaeKxbCdUlKS/piixJ6REV8EkTzRB2h0E07WpmjWRsZf1oHRoFR7LWRJGIq1bAkzCV8r8oG1ln8ry57kJV2GrJK8uiwbkKMhorHDcCxn/1EvCiLnG5lrICcg5T6bbAHCl4zQVHuYBGsyVzg6b1XkyGqqk3nLyncXI6v7kg41/dv8TUmG0qslnTBS7MnPwtrnBxAcn+y42p01hRZcj0vv/V+XPjwnJDKpQ9UpCn/+8M5uT+JBhbYszUJaXr1GTMWgCv4tkwdZGUnJGaWmabqqQZSyQMtZRtkX0rRpnEScpekHuSz4TtDhTkN/Y4MwxzbiX7VvaNxunI/MciIRM0PfLII4x/8w0z4Lpb1y4m6BSQKfepzKWc/4YbbqB3794sWbLErIYtL1mf8lxyLXnJ90wQGUyT8sZ57e8fECTCJcPuIFETZd3S15j+xWfE8zsz8pyr2ZG28s6iLynrUkbljxvp2a0btuIYgfkR5v78Bb33T3LcQCvl+ZuIR2pJWvdmc0MX1qZP5JeKLbzw6DhGHH46111+PUZZgHg6Sn7GSrKlAf69BNcunne3Bkc6sbIARJmJQFCaVxaRusrkb7UA1WIzkXkqbS5eUSRmA70mylYDNl2BADsqa3Dkezm8SzeqLXWc27cva2Z+y+jjT2b1flluKEixqT7LYwvqeOeHrYw6/jBGHBQnHdtGqTXAI7PX0/6o0yjxurl59FgiznyOHjiEGR+8z3ejXiK0OUW5u5RxW77ip8oveDKSJVNXSUlZgLmlezBq2498cuPF7EhVsX7NRqhMU2RvT7d2DsYuqGLCO8+TdYewFBWy+pctHD30dH5c8A15lRtJtG+Fxe7nhouuZs9ghhOLS2jjzGCzZ5G+HjWOYnqN/5B/jHoaZ02WeCpKQ4lBunY7njwbr2z/hW8mTWHKk8Mp2raGIp/F7DMXMVLs8IE368dhhUwqAQI0HX62p90s2xpi4fINTPtxOcecOJijjjyafbuWUeYOYaSqSdkM0l4viagHjxNC0SRZVyfefn8Bzz7+BBee2obhZ5RSmtlIJmvD1mAnv0N33ltRxchbfiQVKSXjdfP5p++ZcyfKSDa4Zj2IYJE5FFeIpOQLkySfSTNardAra0JTjMXvLz9KwzczHrtYJHAX99J//DBZw7JmRZiJdSj/CxAUV4UocmUGcl3FClT+CHAk11fFqu4iua4ySKJ4ZN8KOFW3gsanmErfZiEaS5nlH/ILCs09amTSeBxWktEI097+ivUV85k86TsOGLSaQMBKSYHDdKdF69KsWF9OnqcngeI8uu11PH0OL6bjngcSTTXgzWtPNFxjGkQyZom4QZ4rH7fDTiYZJGuEydobA/bFbaHJDArAlfERuSLsgiotdTvpGsplBtSYU1eVBnPr/OSye2ZMYAvrT9wqCkBzXVvKLLQEjnR95MYO/TcWxWjM1lNXl963Bp/L/el86XP/jxa50egGlGvIj8yvrF1ZCwIuy9u0Nk+nwEaOVdZxV9Zv7vPtHFqhACuXSdLr6HsN9Y31jWQvCQDRuB/VJS2Nr5jZZsZbLErr0jKkdIXX7cTWpJvceX4TVMuPgGXZB/Lc8jK7ANTWmDJLWCP1agjTKjLMBEhN2dhz585lzJ138OGHH1KUH2j2pOjYahslAZ1SwuSll17i2GOP5dBDD202SmRcld1UQ6ogHSBirSfsjPLyhHdx+7sy+PizSSfrKcsvpCoU5dNX3yAdKCCxvxcjv5p21Q6yPy9ne+UELjktjzpLd95/dxXpaCsCJfUMH5pkL/9mQju8PLn+HFxdupKoSvPJmFf5+rOp1BU6SRlRWschbvt1t+X/aK39Dgfv1uBI2krIAhBhIAoi1x8r769ft9FcDLJ4JIBXlKFW0JUFI1H+Qi1KiXYtgJXrYjPqg8RKfFK9ij7eVkQtKSZdcR8Lfl7AvXP/zruXH8tRBVGSeWFumhnj469WMKg8S3nHAFcNOY1kgZujrn2Sr3/4gh4lXio3VXHrUx/zzvjP6bNnN8b3vxVPysF6d4grvx7DfXu05i/LV+FOpFhV5mFstZ0rz9+bv5TlEQmE8catRLJ52Jx+3qpIUL+lI70CHrYnt7LDnWHlho0krRlG33ApnS1pAq1b83N1A0OPPIsXzr+WrpksXksCh0MsyxTz/W4uevUZvj3zBvI8FnyZBpyxIPYobGtdSv9nv+SKQXtw2UltKMuswR4NY7icVLvcZA0HpC34LGnsyXqzkjhSkDHrJOHw05CwEHP7+a4iydi3v2V72sm1lw/jglMOpGNJimRoKwm/k0wwQ5m/jKjhoiadz4Kl27j4wsvo1aOE8fccTElsFZ6sk9pUlGielUffT/DqJxZioSqGj7qcK6+80rSoBNxop3RljWQNqNUkQkf89qrURBDKcZrZpspP1pIyMi0Jv99hv/2PTqkWrwhSAYgaHCyxVtq4VuOn5MS5bq2dXdH/owvv4sGqdGU8RfCqC0ruSZgCzQKSsdfmpXpqk4FwBUBa3EglLWuGbetX8NPcGUz54hMSkXpOOWxfStvbmTN3IZfdJQBKssmq8FndkPSy3ajFktqH+fNCPPtEBTYvrPwF+vQdwAH7DWfwiCPw5RebjGlBmZtgqBKHzUE86MDvKMRqj5hZjHLfEkck96R1tdTa1j58othkfYlcUbeWMh36TAp+1N2mrJECAB0nVVItgSNhJPRcymioO1kYCXFL/dpLY6KUTVS2R8GBuL00WFgNxlxwrUUc9bn0+woycs/7z+5DgEPu/cs15NkFDMj6kGrN6spUZkxLcTS7ln7lATXRQtmsncFSLmDaGSDKsdLbUIBLjx49mpM3ZI6aQWwLzFzW7SAZjVEaKKS+egf5UpcoEsHpc5PIpFi9ap05vmLMyR7Qc6tLTRpHyzjI+9pDTfa5gHUpf+G0NrKWJxx/nBl4nU03AvmA32eyby631/xcDAAFn0oo6G8lBDQjTrM/BYy5015CmQasBXa2hCLMWDifUCZNfTjD1u3rKHEXsuc+7Qg6q0g4CnFudbJh0hNcflY57oCNUU9+S8/DL6Zz2wOI2/1Ey/3Yt7/B6SXf0tm9g+dXXoylbTucETcPnH4DG5ZvosoNGSNBu6SV0G9MiNlFMfVvH7ZbgyOjyTcpC0eAz5QpU1i5ciXz5s0zy71HwjEM6fwrwq+oyIzolx/ZcCLAJJ5Bov0vvfRSc/EpHa49a4pjUbb4IOl20ruwM0WBEmYeeR3WrJ0r105i9vKJvH3DhfTMr+PgRz/jis4Hcf3mDdSVtePq8I8kAr1ZtOonNtYvJBqLkRe1MX/aPM699mbqS8ppvcXOrUedxVzfduZOf52/u9vhraqknbcz77excme0ktXXH0N9eDMF1jihRJi8bDHbAoU8N6+A8+3HsHXHVjq0yme7o4H3f57EWccMoo2kQhZ5qDISvDD7e2Z/vojXL7qLoqyFlAmOHMQzWcZVfE9rd4TzAoUYrgYyyUpaSeHG4u7cv24TL30zh68fvwiffQMOa5BCWa0uHym7haK6EDs8PuwOqRfVGFgolmwkFDSzLAJ5PsgmqE1Cjb2Mz5fVMua1qVj8Dh655waGHnsoxUYlNo+Fis3VtCtpSzK5DXuhg8kLQ5z216fp3zXB+w/uh9uyHiPlJGBzsN7SlwGXfkg27iDtbcPnn39uKiS5vghBmVszMDEaNa09tYLkfT1G3asy5+qKMi3V8nITaGtMSUvK6d/eVf/BLyr7oC4pEdzCkglAkrosGrxpZr+YrWYaMxT/iLgjBWa5cTQaACrASOZL9qOMvbb6UAZEPotk3eS7smxdsZA7rxrOAXu0ok/3DnTr0Jo2rUqwJjdic1t58/2PGDC0mn0OMEjGwCWPKbkHBZj/zJqYpCEEx5/ahvq6DFsqq1i+CGb8BNu2lXPF1e/QtdchGJ4gyWw9PmcpqYjkiTaY8kRcs1pdXeN6FCQI+yWgSJSbsicaHK8uNXXdi/JX978GwaprKNf1r6BXwMevvQQcySuX0dBryj20FDCs4EHHXO9Fnk1+kvGEGZ+ifQu1erHMlzC24lZTkKgAJDd0oSVwJDE9ub3WVGFrOvrWbZXNLiZZx3p/unZ3doPtPFYax6Uuv50B0M5uOR13lRlS4VueXbIpc6+t52lJPkSzaVw2O5ZkxmSPBOylbVnWb93MXfffS3h70LxlbWUkcyZszuDBg03G2240NpbVQH35XMZU9raA9YDHxU033WQGXXfp2MFcW/fdO9Z0rb399tt06763CZIE4OU2dxaGTuZQg/e1pYjMby6Tls1a8eblmUWA07YAP2+aR2W8klCqCGdhBGc8wxZrGGwBfGs2UbDyNc45zcuMNXbemLQXJ5zVn+Xr3bS11pDXKsnGgv0oS4Q4yvom3drP5NmKe4g5GsM0xp51LVtWbiHmbZRRhSmIWv9fQPa/rSocTeXPRdB89NFHZm+YqLhYXC5zUx144CFmTQdp3CeBbGYcSVM7EZNBaHJDyEaXQFZ5yTGapuuwZnBYbcRddnq274rP7mfKUddTZPPx9vof6edsx8nf3kvRQcXUL93EjE79COxYiBsn2/zlXOeElVvD7N+vOzdcfiwDBh7H8Ese5I0PP2Ttxi+Z+cVS/vbIc/xct5Wr99yba3aAt7qelR1ac9y2+UwZO4wuiS24bXGcWYOYG1xhD3MqCylqOJa8MDj9JUQScao8O/hu0yTO7b8/HQwf24EoBmc++yzH9h7CWa0OxZWGpCuDTYpn2h0Me/cG3j//TAoSlThtSaK+GK3dfiZXG5z85UxcCTtnDzyYUOU6li9bTVl5J9q1LeOIPm3ov0cBReFFjQ0KQyHSKSnuFsBiabT+pEyAYXPhtSZw2g3qbflM35zh/vfnsKgiztFDzubtO/rj8pSDLSYFC3CmE0TCxaQD7fl09nSuGvkKw473c9+1PfDWL8fvbcW6SoPvgx0ZceNEUvZ8xo8fb86xCHEBSTLvWglWqGct9qluNAFDIuhE2YlSE6GhvaCESVSXwa64Nf7thfsf+qJa/upaU+EpzyyZUyIARTjK/7lVnjVhoSXl8ltvMzeWQ5kHuQ+xhmXMBYya3dubepEpY6dB5NJVfO2Ps3n6jlHcPepMWjkS2NMh8ryexmww0jg8bViwYgU11i845RI3KbNIXway7UlYtmDE/bz2TJChZ+ZTUBIUEhjxAjvsDmJxCEb25M33a1lT2ZGb73mdgvK21AVrKSgIsHlDrQmyRRHJPWpzUHUVikEmylNiprQshKwn+Y4qGs080qrQ8tz6njyvGGQifySuRVkazWBqKeBX28toRp0Ce7m+ZCuddMrJLU6hsikKIOQeZGxlL61cvsJU0nJ/Cr6VeZfxkMbMsv9lneXG7+QGQv/aDShzJMfo9eVvddXV1NWarjZ5aeV7BaVqwPza+XOBmrI96j4ywV9TfKkyfOryVRalYuMmcy7FrdbM5uX0kWupfUjCmjXZHcnA8jhdJIwUays3c/fjD3D04BOIVtTx888/mwyqAPCDDz7YHEvxcixdupTzTv2rWXNI7kf2tjBAMjZSxNFkwbMZ/va3v/HYww+ZRp4kMHz22Wemp0Tk2wMPPmy+LzJRjUWRk2ZT2qYYNflM9qOsSbm2JqeY4NrjIBZJUhTwkUkHCGZX8/BLD9B1n7PYHltG5fpqWh20H5boCvauG8cF/fN54zMXG3zD8fZow9fjHuGsi1/lxL278NJzd5J32LGUW5ZzcpvpJFjCyzV34bK6cIQNHht9Lz9Mn4fN6sRi2JCutEZjn93d9rVbM6rfkscAACAASURBVEd2/svnPmnSJFNRHnjggSYYkpRbl8trUqCyEXamjk3roKnCq9KYAoy0F5B8Xukz2CvkIBSLctD+fams2cGM657Bl3GybvU6Dp/nZEWPCENmTSDm2cimdn2pSK4gYKknVXoQw+02Rg84gVZ5Dl5cMJmZmzewY+V6Tjv8QF5/6xGSWLj62ReZ8fTHHPOXQ/ly+j94Zp+D+ShUA2324LXjqtjmKSc/UYst7cNptfFLWYClk1rzF8dADEct3oY8NtgybGlVTYl1DX9p7yfWkCLPWs4GZ5KDb7udZ255gT6VeZBIY8u3E60PkrHZufTbm5l4zMkk7LV0SLjZZpWsBic3TVnImxEvCz+7ioIC6OJw0BCy89G6Gh5//j3WzF9Eyg7n9ihk2IlH0LeNB0f9OtypKHabg7TdR9yw408FiWMl5XAQSSQpaN2J2atC3DxuKsvqfRzxFw9vjbuPPCRg2wHOYjJWA0s8hM9ipefwR1mxaAdTnz+GozrPJLgjSH5JT9ZEO9L7wonE0z6ztcgtt9xixheJ4hGhIMJEmCKZe80A0U7asg5EISmdLT59EXySjSRKUJSYfG6mu+7mMUcizEWIKZhQJaNMhZQrEGZGBKAcpxaxjEuzAv4dRY+mrMv9yEvuVwSx/Mj1hbWVvafjLe/JfMnzmKxTww5uuOgMbjr/BPYrsWILbcbhthOprcOXXyRhc8RSrahNR3lnyqPc8oyHbNrASCdwGl4i9iixkJX3nja48pruZJPbsVrqwA3sKABXvfm32O/rq3syZuw2xo6dS6c99iAc38GqjevNOBBZO1oGQtaXMsyixLROj7Jkue4nlSs61l9++aXZ/kFcH/I904gwDLPOyyWXXGKuWc0sMt1GLTBHAi7kpaygFv8TZkH2xLvvv/ers6vgNTcoXM4hoE+MxfFvvMlpp51G//79m0styByKohVQWFm1zXwOAS7KTOgFNebqV2+gqT2HHKOxornZlS6P20wwUNeSjI+sZblvTan/tfNrYLrMl7LJahzL9+S5FYjJ/3K8PJ8YE/K3uLVETsga0EzWXCOjpXjhhDWDHQtOrNgtVmJGkuvH3sEhxw7kx+VLmfPxVLPo4oABA0wQIwyPeD0EwEjQdHTLDqZOncpJJ53EySef3AxgtPXRlC+/4KijjqKsuMhkn+Kxxkraco/iWjNorJwta1eeUz7T+ESNB5T3JbRAgJGMby4LmcrG8Dv9ROp2UOjtQm38J+5/9kGGX/I25Dfw8BM30e+oC/ll5vU8OCzC9vpynvn+YAI9BxHa8hWXHXgbyU7lrJz5M6+9OIZjRw+ga+BDjvZE+G5uJ77veiaBlIX5k//B1rUb+fiND7CFDKxZFymrDcP+627h31F07dKpd2twtEtP8BsOKoi72epN4jNS9Dv+CJLLK3n3grHkpQuIzttA+xobsaIA+1XchTeznR6ZNgzvuy8nrVvPpAOKuGvRMiZeeQf7hQ3CsXq+TNVx/kvj8JUVcOX5f+XoQwfx4IT3GOGxMLQszXJ7ilcX2nn8868YdWB3rjy1Ax0jFhLuIG5bhDpnOR99m+C40nNoqJUK2HUUp4sIkuauac/wxqVnYHXW4zI8RDMeXlpbS119nPPzD6Is6WOHJU3cnaF7NMOp6z5gZNcwfUs8FMezeOrqcRbnM9m3J0Oef407bjmN2087AiMZI5U1sOV5CBsWYhYfazdHufL6MSyuaCAvY2H/VgFuv/BI9syvotBRgyUWx2X3s93SlsLEFlwOKzukhkwqit9qMLnSx+nPLcCSsnD+mf14YuwFGA2rKczzEImnSducZhzIgkX1DB7xOIf3dvLeHe0pMwxiiVrCeXbuf6mUlycvN2PGxr/1tinMKrZUmkyEZImYdY+yRrMg1y7WSv9r8LYcL4LCFCiBgCl8VVns7uDoNyzt/9hXc+NLNLC42WXXFHCrCRESbCuCWNgGsZQtJPH6ykgE4wQcKWK2ODssEtNho9ie5cl7r6NXWw9HdA1QEq/CIRlCeInai4jio8AIE3NuIWb3M+6lqdz84mrc9gAkGsAGqVJ4+ga45IJ25PsqIeUi646StYth6sJpJMBpJRwyyAtI82Mn19+YZNSYlVg75JuMaafOXc3+fvFEGknNdjuc2LNJtldtIxhtDPKX55H1o+4pVbwKDh32xmJ77771Fk8//TRvvP46++/fGyPb2PtRFHIu+6PZh9OmTTHHSZiLeLIxc8vhcje3y3HbHMSSCfICfhKpuHmNPI+b2qodDDn5ZP4xe05zFqPJ8IbDJtCTtW8yL9lGhakZY/K5xFjJ/QggkNAEeT5hH+X+ZG/IPhLmQb4XDteyZXOluZak+rK9KQW8rFVr01DJLTXwzxacslb6WS5YkzUk35ffAhwEsMlLwJi2BBIQoyyxugg1bksAnGRDyvgK4JRjhZ2TZxc2SgCdjJvGOakhJd9Tt564LQX0ybECHORYDW42AVRTnSdd93J/CgrNOKF4kmi+m6rqGroUtaKqoYZHPnyFjt3b8+ANt/L2uOkEQg2cdMHpJPJr2avYxwkHD+OYYddTZ9Sx8peF2No4CUZXseiT77h/1Bj26nI4PyxZSnl5AY89fBuPPvYYCSONPxAwQbtDPCJGFosUkHU2ri8F0Ar+1FixZJzEo0GmTP+e4849EJsljbWhFIs1TdLiIe6KULA1j1jHWjbVZFny/GOcfN5kflrxKA67l5neWmxLF3LxwOmUOiI88F4A+4DhJP0FRDZu56qDT+e52XOxtC+jLLiQ49xT6OJfygpbb+aEzySYBU/Swi1nDefFp17kzCFnUBeKYvPnESeDp4lR/o8Jq//wif5XgyNfyk29N43fyHDj3bfxwdMv8uXIJ7FsiNF6XZzChIWZZVGuXPA3vrjlXub8sJgXvxnPdQccwmz7djLxPJ495zwcmzabmWNXffYO0zcuY+akSXz78efc8ebXBMNrWXTbBbQLL8Yo78YJL33DoO7HcGCfTry1eA7B+csZduzhHNBeerS5SDV0oqCiBF/SSyq7xaznsq4oQ2V8NSfsVUh2+wZsbdsSDToY+dEkbj3yXKxRO1nDTllKqmfHWFIa444XH+Kj4SfhoYrWQmEm3cwtLOG8j74k5jT47otnSeZto8jlIy9tIRtOIr1+YllJ77QRSseYNX8rt4x+mKotSdr4ihnYsxXXnHkg5Zb1+NLbsRpe8pxpMlErEXcHLMkwfmuQSnsppzw8iYXBtuS7qpn2+ZP06pJHsqGOVAasLi+G3Uo46qLDX64gLx1k4TsH09ragNdpoy4bZfaqvpx+2yQza2PO3O9NIbp85WpTkBcUFTc2II43Fr0UoS9KWd02qshE2IslpSnXIngFIGnsyK60l/gP77f/T51Os3Z2znpScCkxK2ZgcCJhWsVaMNGMV3E4yGSjGNkA9owVrzVGwm5Qk7UR8HjYvGQetw/pz0XnH8exh/clWV9tNmV2O6Szdxin24EjZZC0J0g7A4y5/wWemZQgEUpjlRg4j50V6wNM/rCWyy9rg8O+FSNkw5qXISX6wuLCYdiJxiJ4ywqI19ZLu0I27diH0Q9sY9Stn1Ne1obislKk3IpUXLFkrWYn82Q4yuqVKyhr184ECprE0QyqmxSSrDd5ZkkcESX7y5IlDB061ARHBx7Yl4xhM0G8jJ+sT2ENpB2ExjxeeskISstameyCfN/mcJlgP5FKmwxnKhrH68+jtr4GYVnsdivWLGTiSQ7s04fvFiw0gYW4/WT8JfRAGHYBMlIT58CDD2q+lmRlSayKXGfEiBHmc5nVk5tcMloqQuZuzpw5vPvuu1RuXs8+PXtxxBFHmHur9/77m9/fWlnVGL+X+HXLX926uTFEuWtJsonlMwFv8hzifpK/BbhpooVsGA1WlvsV8CIATsZJ7l1est/lmdUNLaBJQFKHTh0be4w1FbJszkJrKrZYW11jnkeznnNZMjO2L9lYB0uZTjW8lIVyiAs5m6SVZJyt38rmuiq+/Hk2rfZsx1P33sePH8/g+/l1TH33JO4cGcPucxKKFbBolYWZq/figAEjWb3sJ1L+IhKtq/h5xmb2yaY4/7gRZPwNvPLsa9x999043S7Gv/WWyfB1kurtyVRjeIAU4ZUkGWEhrdZm9k/vzxrL8M67L3LOeVcTzcaxOsLYMy68TjtxowGH00Iq2ZnqHct58+VTuWyEHV9+lEmzyvl5zenYjinHvfgfXPWX6XiyMT74eRCbOpxAAietM2k2OYvxRCzkBxfRr+NEOhT9SF28H5PWD2BHWV/aRRPcfu2NtA+UMuH192lTXCbODWKZDFaPC5v4v3fj1/9qcETGTtph4EokmDxnJjcOv4y7+w+jR00e+2y144yGOcc/k7pQmLePvopqIqxp7+P2Z++nLrGZt6+7m+PK86AhyCpfEYfdch2XXDeEh26/jdqKMDeNvocje5Xgsm9j/vqVhB1deGfaApZecz82x3bsFi9VwRQOr5tPFk/n89k/cug+p3DAHgPpiNt0P+F18fD08Tx10Vn4EhW0MuxUuFzUbIqzudZBZ/KxS9ZDMEx+eTGpHdu4vWoaPfIKGFMMqx0JDIebWatDTKiMMXvxHE7p24199t0Hyz5lFOZlOahXR0p9PtoUFEM8SjhSQZs2Xho2+7AWteHB1z/lqZf+TmxHmNaWFKPPPIxzjuxD2ghhqVuBzxXH8HmxxIMUON2sT3fipg9WMOH7ehyWrfzt4Ss4oX9PSv1eUokUTrF+ow343B5aHXoNydogP35wLG09a/BnPISStQQ9vdlz6D9MYbmpYrMJgDZWbDEtXX9+Y70ql6Mxs0SUjSgfjSUQC0uLnYkQUatd+6ppIOfunq32Z8sNVSZyH5ppI4pG/xfLX+ZFlZUAURlj+W1mKVnjpLNenBkrlnSEmMVK0uElYE3w4FXnM9j+DWsq4mwJOhl5w/Vk7SH8riR5VjupYBK3VM3OODDcbj6aOIv+F3xP++7gkQzgaAceuX8TA4+yc0AfJ9lkFJs0643ZsfulJpADh1BIDitGIopVSgq5sqStFt6c4GbNmgu5ZuzjyNOkMlJOII3NhnmOqs3bCdVH6NK9c/Nz56bn57pqZP1JSQJZY7Fw2AQSY+68k3322QuL1WUqZnFhiWJ/4YUXTAAj7I4o+ccfe9isR/Pe+x+YY1rfEG5mTbIWK5ZUhkw2TSKTbmz9IIUFbXZs6QzHHn0Mjz79FIcccoiZHn/BBReY1znmmGNMF7QAsQ8/nmAGks+fP98sGigxdzKPAuBOP/10E4DJsVoNXIDEwoULzWPFBX3EgMP4/LOJZubUBSOG4/X6aNu+HXZbY1PvnQOed16vyrLkBkor62auIWtj/KKMjcY6aT0zMYLk/jQDU9aY/OjYy2cC8ATYSDaruKmEMRKQJyyUvNe5a5f/Fn+jDKe6Q4WBETki3xMmTOZQs14FeAmzrHFNcr8K9pQBc1oh5bSRjqWwJ7IsWrWUL5Z8S5e+e7Np4zrO7jGQou4HMeGZodx4/Cyc1u04PCXEIlaSTjczVrXC4R2Do/0RLKldTdw7l/DGMia9Oo7X7rudD9+bwo033mje447t201gLaBVmEZzfxlGcwcBZSh1DmQcn3jkWS6+7CSKiztQXNCV6oZKPB4H9nQemdQGnA0+3pv9HosX/Z27LrHgs66m0u1j6qIjWLmmgMKje+P9eSJXDvgamzXCrMgFTE0fRE0wwF5OH7boWvI2T2XYYZVEQpV8v+koNnoHU+HOkg3YmH7nq/z43RzGvfAyZ5wylHAwhNubRzASwePzm43Kd+fX/2pwlLLYcFgM7OkMEWuaV8e9TPXkxZxfvD+lP9VQaNjpnHqJs3oM5rrWx2MzghheP5O89Tz5xk24kmlevep8upe2ZfLaMNeNe4Rv542nW7cOvPj6JB5//UVmXX4aAWsliVAZg+8aT7/2h7FHm7a4upTz19I8EgWl2KNxtrVOYOlYQNaWx7TKX1g462sii1sTc2RYU7WCZ847mzb5whA52G4rZfqHc7iwz0lU76ihNL+YPIlXSlSzlmpGv/UYYw8ZjM9m0C3VnSJrgIX+GFdPfZwD/hLi6TuOYMOWLJ99sJQvp1cTsblIuS30H7gnN408jcO67UW2No4/EyHttRD2e1ldk+W5lyfzwZtf4SODMxvl3hsH0L9DgMJwNb5MGnsqTNrlYK2vM+c/O5HFa33kORuYMP5BDuvdBSMqxfoypI0UgSIvqViMsn6jIeLjkye606dDBZ6oF4crRWXWRZcz15oCae269Sb4cXmaMs4yhimYBRxpqqrELcix4kYTgSvKR95Tq0+FnnaDNgXcbp5KujsJDlWEuWyAtIeQeZE5EJeGBl9rcHPaniCDC2sqi9duJ5yxY3M7iaxfxF3nH8nj/aNEJUtma4K5Kxs45ewh7N1tT6zpKB6bBSPS6BKSZpZrttjZZHuFEy5JkI7C+gWlTPt8B1fe6sVuJEhFMzg84nFz4CrMkI5L0ck0qaiUOJAAUMN0R4RS4CruzYgLNnH368vxSyanTUBYFIfLIBxsoGLdNjq06Up+aWMbh9zaablKUtaW6b61Wcz1KBW6TznlFJb98gtut5NEsrEOlHRDHzRokNkkVHpNaQmKN9941UzRfuWVV6gPNpiMyYxvv+PNN980GY/R111P+44dzMbMGRpZlqWLfuLriV/y8UcTuP/RR0xw9M477/DFF1+YMZliPEjMisQ53Xn3XWZmlMQVCSvywAMPmMyrnEczCKXPlgT3P/bYYyY4OPHEEznggAPMFhVS6PWhBx8x6+Z8NflrUqnGmJa27Rp7EypQ/lfrNJclUvePumnlM2FAZI9qzzABPAKSBKzIvGvRXnlPvi/AR11/8rkEk8s9S0ahZG4K+BHgqa2FCouLzGPUgNJkDGWyJKZL17V8R0CmMFgiI+TarVqXN2d3KSjLZcFSSLHHfIKVNaxbtZqSjq155sPX6XzI3hhOC8lVBkOPP45sBOJbHmD/9q9RF+7Amu0d6NJlAb6Mlw2hdqzb2I+DD72SmasrWedYjcvqZdZbX+ONxnj84UfMqtuRYIMJZDV+7exzzjHnUGOINFFAnkfW2UMPPcSDj7xJx33SWDIWQlvz8RRZiVviOOMFrFrwAW8/fyfDbj2QiXO9jDhlAXung7y79CSm1/fAXzkFz6BzaVP/A2f2eoey9Ba2x7qwPtub2opSshuDdNzfgds/n5q6AlbXDmajqwthp4NWTh9P3XkVm2Zt4KY7xjB69GhiiYRZEbux1Iq0A5KY4P+XrbY7yfj/di8Ztx1PMkssHSeUSTJz7lzuuuRaru95LH0yhRT4y+k35WamXPUq7eNlWJM78FVHeYHl9B3Rgy//MZMpr73DwXt14h8Lauh7ZD8+/PgeLNkYA4+5kJsObM1JnSykbRkmVZVz63Pz+PTcR6huqKd9cQcqEsv5vnY7Fkuc6rI6hl90Jvu270ZtpJKiPEil92TvI/ry6I3X0m2P1lRurGBTzM70J6YxqP0RtIk5aOv0m1ZPkdtDLJvg5qppHN+6G0PXi3USoP3WYjZ2dDK86mN+ss5m9nvH08kxB3cqn7TRhXpLKW9NWcfzHyymIV1KLNTAIfuV8+B9V3FQt1Y01FfgdmTxusvYVm0lRIAn33yZ1yZ8iaXax2Gd3Iw6dT+6l0F5UR51CR/jJm/i+a/X4fFX8tgD13L8oN4Qr6U8v4h4NIbFniEYqSXPWUbpIdfitxTzxTPd6d5qDa5QHr5CL2siBj3OXW0qkgULfzSty7btO5pusZq6ejNOIBoOmZ+LwBarWYSb6XZrqoTeXCyvqdGuZuSo262lVOjdduH+QTemFr+CA2XmhKkT8Llpw0ZTQAsoEsWl4yu3Z5YgcBgkEkkcFgsep49IRupnZZj8/E1YfvmUowObsPoyuIud/LgyydpNVrxFezN02CkkLTUUWluTilfgdtvZWtOWt2Y8xMinothS8Op9cOF55fhKt+HGARm3Wfna4ZGSEykw7FhsaZIxK06/CyIxsEtSQIpozMLXM7JsiD3K2cNGks7asbms4Eiwfu1KEhEbe+3RB+yR5piO3OBedcvq+Eg5HPm7oa7ObOr53rvv8vrrr5rMkYyNKGgJ1pYso/vuu8+cPVG2D9wzxmTe2nXsZLIiAwYewRVXXGEG8NbUBUmGIrz9wTtY7DZ+Wb6Mhx98kM0bN9G1Q3t+XryEEZddxuWXX26mh995550mEJK5EnkgDNYpQ4YwcuRI8/OnnnrKBG7ankP2i/wt2VRyTXHHzZo1y8wInjlzZmOvrkyKTz75jPvuv98sQIgUPDQydOrYxZz3XYnZa06LNxoNGgUoJqNWW2feq+xpAW8CYrTqswA2regs607LKch9SfkFOVYbSIvLUMCSZp3JucW1Jr0kpWeaZr4pE9p8H2KoNTGhGlQv4EjmQuSNgCO5H3lWWdu5bjU5R9yWwZW2sn3jVuKpJPmtSvhy1mTCXgNnKz+xqJsBpQH2LR9IdfU8UpHhGG4XM9cdR8jVAW/t3zn1EDu+VB3LN9po2+lO0o5ufLZ4MaEOBsue/TvPPPEk2UQKa9qgvKyVGex/+5g7mT5zBuedc66ZoGQaENGomeUmAd4SpynuOHu2hKRnE5ZYlnJnJ6pjVXz7ywzGPXE9153dg16Hr2XumoHM3tqPPfK+4ZQ+3/PcpGvYXtgT19IH6HTSWJzpKjr536Rf2Wqc8WoSDoinWyHpLDMrurC+oS+hkr2JOx24IjYSa37kuVsfJJAo4LzhF3H5lVdQ3KqMRMZAsjPFFetyODHE1dlCHak/SMz9y8v8r2aOJAbCn4SYoPxEmp9WLmPUqFFkf1lHOX4KO3dj9fqlLLj0ObZXNOBq5SW/wMapH43m600Tsced/LBkHudfcAP1VV727NyODz54GJ89zUH7HMPWh/9CyBohE+vA0a/8yNDOIzmhdS98rhSpqjrsboi57Pj8cabMfw9XoYWw3UNFKzcd+3XDWWfhsXeeZ8knn9MQgLKiTjx949MMmOWn3f9h7y2g7Kqyb+/fdS3XVIo4cSAhECQBgjcStPEElyBpIDh0441L4w6Na7AG0niwBI1AQoh7pdyv2zfmrux69fhGk//odD/o9/qMUbk3995j++y99txrzTVXTdgQkuO5FH6l9eT7mO9s4eIV7/H06CPou6qDtYEkeR4nz7h/5Jp1n+GOtfPQlN2YeEiIjuQSPIkW8OTwFFTS2LkF736e5KHn5vFTXQcpL+y0y3bcf9NFDAhHCaebQfLzBWWsa+sgHggw++t2vp71Fd/N+pZUe4zSwjC+kIetdtyWodtswy6jtsDjilGU56CzrQlH2olT3jovuP05auuC9B9/DmGSLJi+B4WOn/Cki4i5nHy4NI/jr1xgDNOHH31sJplQXoExZjW1dV0ESkeXq9saB2VvmRXfRmKmdaPb3t8zBdlwljZR+PPXHpy/9vktIOjmMDidJoSp1b4mEHHUxD2x6sKWoGwmjngcZ0ClOhKEA27aWqO4Q73Ixtr408EDmbqTj1J3jdEtSkWgorKQda2drO+ALxelmXTyFML5YapKkngzGRoiJdz61H1c8Ww7GxZ7+WlWhEMmOchGc6RjDryeIrI04/RBLmYqOeCSpIorTDzWiV+hOBGLRHMogaYUnDB1e554/A0i8QBSMzYZbEsX0K96KPnBXuRcnaZ/2QyrnhlX+tyG2lLJrjTpdCLBvHnzOPmkk3jllZfo07cr/KH+qcl+ypQpZvKyafGnnTTZeGnGjBnDWVP/wPDhw6nZUGuAikJDu++yK8+98AJpR46zzjrTAKFjjvg9Qa+Pffbam+3HjTMhMv3JWyCwo+ejcSCgtNuECZx66qnmvArpyctkMx0t10j3JC6LylMoFCdwIA+T4do44Y9/vNKkj19z7bUcdNDBLFu5gva2TkaPHm0I35vaeoIj2466RoGPdWvWdsscWI0ygR8BNwEg9SPrxbGEaeNJXr7cjHOBTpOosXatWRgNGTKkm0+o/rd67RrDWewul/Gz0lM9PUd6TlbCQW1gsi5bmk1oTwsuy1XsXliJb+bOUZB2svzH5bjzQ1Ru0Yug382xZx7PhKMmEimM4E/7GRKoYnj1djS2fENJ+jHamxuZ334steFq+njaGFz0GAPz5+BPeKhZdyWZLQ/ijRVz8S1bx8R99iPfF6DIH6KtsZlAOEQyk2Z1zTo+mPGuedYai5KyUV8S/0z2T+1U6ArRnKoj1+Zi0efTuezPN1K+TTV33D6A3vFZzKmHJ+efTKpoa/p1duDxzKC1cCxffNnB+IEpcoE4hf33JudupSqbIVmzlogrTYe7P74iH77GVlLlBUQ8Rcz58H3mPPcUnYtTuEMVHPyHnblmyi2E8/KIJWMmM1N9zXi4OiMExQX7jWcL/z8NjjI+8LenaHJnKXb4TK2iv332Edecdg7rmusgDP3aCnh26rVUxP1EEk5mZr5ny+P6suuOQwm5wyxsjbPTjoezZbo34WyWmuw6th0/hv555Vy7bZTVuQyfrOrkur9+zvRj7iGYziMbdxImn4aQn1yqhQ1NH1PY8il9U00kmmL4AwWkKv3svaqW/kOqGd2rkqKqMjyeQoJftHHQmj6EN7jNyqXTA4UuhbIS3LRsJhPH78XYJSnyioppDpXw9+gs7ln5d+pphLI8nG1tHDvCy9PTdidS+AOJdjd+R4CcI0LSn6DdUc3cn7bg9rvmMGvDOoJumHTorlxyzrEUheWiTZqinS4V+vQlaezoxJcn924nwaCfTNpJoiNCkc9DnDCBQJa21noC/jwCvmLa2iN4gy4yjggzPqrnmPPuZ3ivNt69YyBF2VZ8oQpWJJxMu62T97/rSnl9+JFHDXdCRUm1rVm33hi8grywebWeCoV4ZExlSGWAbVFLO5HZbKPubCvnf+Nqm5rcHoWIewAAIABJREFULDBSm9kUb71q69+3X3f5CatP09Mz4HL7cbrT+N1Z2jpjeMK9aFixiMemjOLc7ZO0pCHP5SbsKCObaSfpjJDwQmO0mE+/aGbEARPYc8z2hHMOWtOtPP/Rl+x9xjpefqiZ88+qwEEdoZIA6bY4OYcbTyiFEtQ0ulQexOFzE4un8Ye8JnOOOKTjftxlA6nrXM0Zl5dx152vEM4bQRofK9cuIhZvZdDAEWQSPtzeLlE+O2lano0mbRvOMDpb6a5MNt9GKYOjjjyS3r178cCDjxlQb6UNtKJ/6KGHDBgSmDnikP15Zfprxrsxbtw4YsmUCZvcfMutZp9TTjiRw484grvvvZtzp53PYYccZMLSc7/5limnnsLQUdsaqQuBJlVZt6VMbr75Zl544QVzHinMa8EncKRzCJQoBKfXSZMmmTCUJWhbQVF5jwSiWpsaOfLIo2lqbTFihJMmH29ASGtrO16/n169qzbZfXryjdSOakOBH03ofq/PgBfbnhqv+lzkcu1nSwfpc4ULBaC0SWJB4M4CJlu7TJ/ZsKH2b23v0gD6ucaSvQ55sa2Gk1Uetwrdus4Vq1Z2Z/vZLDqd3/aDhN+FpynG4oWL2XLsKHwBL7mWVpauWcY1D93OQWcfwJKWLFtUhfC392KnARMIN7xFfuRBEo5CPmzfh9WxRoZXetkh/CD9PatZn3WwrPVakpxCbcdMnIk0e++0C65kxiQipJVZHPCRcULQ6TH9UM/dZDpuDCvqGsW7nDt3Lo+8+Fd+nD2HW64YjCs4mu/We9lv//cZFq1n2sPb4Rm3G1nfKEK17xKMp2gJ9uHD+dM5YtfJ5Oo+xr/FHuS8PpZ/sYCWFQtIu6I0NXlYs+ZrcrFWmlq6PIIFzhDuWIBefUu4+I7rGLXHQRSQJJfO4PG6DCDKZbrKxqjvBYI+5Ez6LW//T4OjjkyU3p58mjw5Ey5Ttkx72MEfp57PvI71fPvlO+TVhHEGndx/4BmMCm/LWV/dzhtf3EJBa9K46B/+4HsuOflmnjnucir9Ab521XPZX29jx5FDueuoEDnvUHa87Wn+NOYCDioYRaajmXh+iqC8PukySjJt/LD6BYZ3zqGoOUIs4CXpKmdNdZiTVrYw6/0ZFOQ5aFi2nONv+TNXb30sBfV+WuI5In4nAxoyNDjiXPfD36lpb+XZfocS9oZJ17WR8ecY9/09NOf5GeAtoLbhJ6KBXiiCMGpgHW9eticefwtebxPZZBRHLkg64ySQp6yKOhbE9ufxp2fz1oc1dGQDHH/CgZx09DiG9w7iS0dJuNNkXX6c2QzeTNKsDlqSDsLhIOnORoo8BbS1N5KXH8DhkLCfC5c3SNaRIpXr4NATb2fW8gRXnTGCi3+3DGdLB51ZHzWBCkZPXALerCGOnnf+NDMJR+NJA5LkOdL/49GIWSnJ2GlFYus26Te2svbPyaDWPW7KiHh/27V9fm3D0TMMofbqmhhbTYhD7S4X+c+5GLpmm+GTy3oNaT+daKWwqILGTgcfv/EMbTMu5YjKZiKu3ri9zV1Zh2koCBfS2pkl403g9Cd4aWUemXVOLjtjKoHqdbz6yRLc/b5h1hspbv+L2yjjJ5tK8JapkHPEGFtTyzVeDuF6kp1OvIVZIjEHPkcesbZ21ix389HMNK05+LahiBMmX824cScRS3hYsOQ7qrcooSC/FFeuAI8v2a02bkm4doK2ZUSMZ8jblbUW9HUVsr39ttt4/PFHueHG20yNK9se11xzjQldiQOkKuu9SvN57LHHTPV2lTh69oUXue+++0xIzOX2cOm0C6ncooqHH3mECy6+iB22H8OXs2bz8L33mrBEXnEJr732mjnH3nvvbXg3M2fONAKDEhyc+/18HnnkEQOUVB9uzz33NATwDz74gFtvvdVo62gSlWfo8ccfNyDrxhtvNGBJAODlF16kqqqalvY241269LLLzb0sWbLMPPdBQ4f8Yhe1wNLy1KxWlPqR9I1Gbb2NmdTtxC7QLU+Izi39Li18xLPR+JaHUr/TMSVBIM+RgJVVgxdvSb+V902/MSTzjWsfy0u0iyI9o66EDm+3ILB9Rrohe01K5VcGnQCbPEe6BgHIboVxeUQXr8WVcxHq1wuPy0FhUrUtYcacT7nmnnuZ9qdrWNCwlN4FCfyrEuy911SaU7Wsn3cVgwbOY/GPO7CmvohQ4CsOHf85VW4fny/anaqdXuG1D59m2YIfOffkMyhw+Qj7A3TGY6ayfcblwBHvylKzOkcC1AJEr776quGybXfgQWw9YVt88QaOOvgrnns+Qjo8ldKiOxneEOJjzzF4XMNZ4fiK4aWrGRr/mudm7IF3l2pGhjrwzF7ILY9Np9PVjtYW/jyTrwNUUuCooy2Ro9AbwpkKs/X47dl38u4cduREvJ1hSjNlbPAnyCa1OPIgJ67P4+oSrSzMIxKL4nL+tu3vvxUc1bZ0xeytToRdgfX8zGYD2A5pB5I1sj0HVs/9DQ9iUyv/jYUVNejEiTDpmfF4d5mFnqRCXYdVFlamg7I+fG3t5FX5WFvfQMAVZnDv0Rxz3CGccuYu5BXU0hAdyMmjj2FtXYx7j5xKkbOUYNzLfh9fwJUDC7ngy/m4+1YRW9fOh5NupDCdR3MiR3UixDp/llZPCx2d66heP4MRrStZnPHT11NKtjPKsf4GJpxyMNNOmIa3zc+U007k4omH4k/FKIs6afe48GdbaPSGWJ7zc+wfb+Ktvf7Idl/F+T6QJNmnmAPW32nIjVdccYW5fxlnGUPdq0DCltUJHrp6f4YFllDo6CCViZHLD9HckcOV60XQsYCst4S2zCDe+SzNQ88vYcHaTnbabwynTj2CA3pHCAbzSSrlOpHGKzeTK00q3Y7TKy2OIklEkkoprOElEs3idMsD1osvv1zIwac+wojyOl6/f0eq3d/S0pAh1G8ie535NF+tLCEZj/D6228bwU89b7naBYJ0L3qmltiq1YhWiDKO1oBpMt9U1fNfG3z82uc3mVbursridiKzY9OWi1F7a+JX6EJjR8DT8kM2Nf5y2TAOZz3eVBnNPic5t4NHjxzN5P7zcGV9OAPyzGBkKJwOjyniqdWlM5fG73WyJjOUsugCHvgbHPHnkxhclM+oM+7itSeq2GFwjUlrx+sgGs8RLHLSEe9airqyTurXZvnsR6hbAzXLIRuFLXrB8JF+RozMUVaZYuWCLNOX3M4JF55NdGU9Na0r6T9iJJ5UmKyzE6dDSOsXtmzOTE5qP02a4g+pvQQg5ZWRWK08OzYtXZOXso8UehP5WurH4skIaCmMJi+PQlpGU8jt5pWXXjI2SZ6S6dOnmwvRpC9VZWWnnXLaaXz66acGcClNX6BD4EChNE3mEhAU0VpASRloCptpItX3EqV05DLmmMpQEyDShCoyuLxQso377neAWZwozCfOlI6lZy8gInCjcaisNm1WoFLv5cnQPVvbbTlrunYbAlMGXE9iuCZNXb/GtcawvELqX/IGqw0UNtJx9adz61U10fR7W35Dbaj38jj9KzZ56bTpuenaZGcEyPRqawXOnz/fhPfkIbRkc7sg++n7+Uy9+jIOv2AKmeIQDq+TeF0z/YIF7LfDLsx+ewZh17dsM+h7ikJf4PErfLwtz0wv5aQz3uaaJ86h1DeUVFsbl15wKW2da0l2VBPPLqalbTmphmrmL/yU7759k7e+aKJ/2wpOPauEfsMO48FFcfoM2J7mwiQVrYVkfnqF2E5Tye/8hIYfImQG9WVAQQkr6psZXpHiwkEPsTQT5pI7BjP6wN05dusnWbq4P2dOfZVgVQV9+2xNn7LBhIKtBPwFVKqIbjDPgFiVX1GbGNVtQ7jeKMD5Gw+bbaqP/FvB0era5u5sIV1IT1BkNSksKOpJcuyJ3rtDID1SKbuB0yaiIkoVtdkmNnPCZi9p8rSduCdAs9chw/X2/Xfw6NVTcaTqOeeOe1nW6SfZBn86fzKnnLwHn62McujkM7lhzzPYo2oUFSujzC1rJVDzFVu9/x6Lxh3BUZ8/S1vYw94lIzlu54mMKOxPuiWBy+sjWp5l1vP3sH94A5XpOpxSJYoGWD5qBOct/I4Fn79MurSSxx58nvENAUKOJP3w0OlxGg2VsDdJYzrIfnfcw6NbT6Xf3BjxQj+BUJYL18/g+fh8k31y9913G2MlsqgIoVafJZByUFXayfS/Hkow+gnlHjeJZj8F5aV05NYRyvanM95Cyh8j4csQdwRoaCnn3bebeP2VJTQGyply+lH8/ve7UFKYJhNvx5ECTzYPnyufVKYJlztHWsVrQ15aozHyiitZ+NNKjjzmfAIJeOH+PRlV1k60tZZYqIin3stw95NrqO3ooO+gbcyqVsZOz8WQLDs6TJ+ScbIhHD1bcQM0OGW87Oruv9lom5jbNwoUWu+Pnej1f8PXUkZJLmdApyZ8PQf7LMzEt8nFSQCno8nwyFrlEU0muOeggfxhTA25nBd3OofHq78s6UzWlPvQIR1OhWmdFIQ7iEUg6i3n5bkpeg8bwhsL0sx4MIarcCHJTDENTc2sXgHffAHR5gJDZA4VwhZ9YcRoKMx3U15SQDAgjSC5+SM4BMAc0NTs4Y73LuSEC/9Ax9IGgqUeQmVlBHIFXWTszC8bGNUa1KZ2E8ARWLCaWlYbyRay1e9MMkFTU7eSsU3pF2jQ77UoU7q9DZMIOdpnIuKy3mvs6k+ek+bWVsMv0QLIlr+wquryjMiLpFCaJm89P4E3HV/gRiDJ6+4Cdjq2vE8SsJw48UA2bKjtUlpOpCgrK6G2tt7wfBTitl4ecah0Xo03W67CEp1tIoQFR3YfASiNYV2jqS22keSs8+tY+t5Wr1dbidOkNlHbSm3dzhUCTLIDAke2zp3aV/cnm2C1zTYlNbDJyTHXNWepjayquECQ2tzOZwKutg2656WN3jCyaeraWzj/6svxlRUyfp8JXcWjk2nqamsYWDycPcfvzNqFc1j49Qc4c3FqNrRxyOFTiSSLuHfmE5R6V7Lq407mfzWdtnbwh9Oq1UxZYAjbjF1MbcWxDBwxlsSGtdx79hu0E+LOhwtJDjyZpM9F2hEgNOcDEmVJEiUjqQqWsuLVpyg5ak/Sif74mlaxXd63TN7pYx59q5wVgQrCrgoumfgBz75RTEvrgZw07XKiGRfeTJCwL0Eq6SSZi5tSID0XVWZh4nJ1V63YpH3Y1AP4lb//t4KjxatkBLtcodZ7pM6vzmtrFf0cMPUk8Fk9GovIf95Wm5r8pICqwWPrqVl1VTsZWE+U7dQ6twai4tYalIceP5Gj8zNcuvu21GVdnPXkR3xSlybijlE6IMDIkmEse/szlk55im8b2nAVOrjz81u5Pp6hb6SJq7YcwevzZzH9gutxub3c88k7fDtvAQfsdgDHl4/hs9hKhjZ9T9WG+cQT9QyIQE3ZII5q2MAJp0/jtMlj+MkJN/7hz9w78AC8YSc+F9TU11FSUoEv6uKY796lckmYo6JbsbWvijXuRi7Jvs+bHd+y3dCdTPaJVl0yNlr9aNV63nnnGQOZ7/AbpWqcTbzy8EHsUN5EYayJRKqNXDBOPFmEx5cwoRGXM4DLVUJGKsS5LE5Phm827MgXs37g/XfnkCWfgw45mP0P3ZXyahW+baQ4k8PpDRBNZokmXYSLKnjqqRe4797n2Wuvnbh4sptKTxsdtQvwlG3NnOZtOHTKk3R0uvA6/Jx7ySVccMEF3Z4Na6Q0Wav/WHeyPtekrX6iZ2eN6P+EMPorj79f9fRWG8WO0Z6LErOIwNFdmFQrQ01oanNbs2qT408ZY84O3OkQnb4AG2pW8cSxQ7h0twyJjAunJ0i0rYNADooCAmKQkMihS158B7FsDm+ojGAyTYvTxyuLannoE7jkcFgOFDTBoEFl9B2UZcuhCYpLvbgceWSdUTLOBvJiQdzeNA6VKVC9Qb1kwe1w4HAVEMl2Mu2x4zjtsj/S9lMzQ0YNJCH1dWeIrKuNbPqX3f4CRzad33JXLIjU+JI304YhZXvkHdEixepuqb0tqNJ3VVW9aGpqNkBHx9Nma4Xp//a3+kxePBt20jGthIXGgo4v3o6eqyZuq9BthR4NMFLYSfpOGwUtVb/wjjvuMJlO2s94AlKZbkK6JdsbvkggYICMypjomPIemDB3PN6tS2SPa3l++l5eI4Ea/V7XYPcRqNGf9tfxbJFfcUBtTUWBOo1vgUiBKZ1fHibL/7ELJQuILEDbnAFmy7eYkH40auYEvcrG6Ny2DRRiNrpIG9vS2h+3x9lVwiSV5vW33+RPN17Pkacfz4DRI4lkkri8OWpWt1Gzso3ddpzAiEH9SbTX882smbz56nQOv/Bs/nLFJCZvexIH7P0DW22dI5ZqxBty0rC2F+8uKuAnzxE4fMU42n/g1HH3Mf3jGMGCi1iRqybth94NAUYFruaD+i0J9Z5IdOnXXDF5Dde8PhBH5Q64Vq/i1HGvUeZr4uW/LaG9fBcm7hiib+oLZq9wMGvWBC659Rna0lFC3jB5HhexDhe4O8hKpn7jZsOShq7gdneVB8p0aaL9p27/VnD01bwfu4GRNcC2NowV6dMg1UDUn61Q3DM2bJG7XaH19CRtKpVUCqx6UNaAWcNuw0o2lGbBlzVgGqD6rPa7VYw/aASXTNubPus8jGsaR8cyPzOTq7lr+atscNWyz1ajuXqfc6hc7mNF3w5++uZhJixdTqY0zAEr1/L7gw/gzG13Jaxq8CmHqcTzftsGHnv/XX5cUsed40dS3tmGPxend2MNs8oqOSfSwQ9//whXQSPnX3QlZxRuz7al1TQ3rSNb5Kai08kGv4u/16V5/uEX+cuYk3EuaaduQD73r/+Qtxu/pqq6gDvuftys6mSMehZtFf9AbvS2hkaTSeAKFlBAhstP2Z4TJ/pxxubgzqaJpAsJ56XJpDvx5gpxZMqJdCZw+BtwBRvJpfpjFFgkhuYOU9/iZeGPSVasUiZPMdnyCkoL86goCdJZv4J0y3K26hdmSHWIgCuOp2g+LS0+fCV9mLMuzMGnfkTS14ssnfQp7scb7/3NGEr1AV2/JgP1I7myZSztc1TfkOfIholsPbL/gqNfNkt24tKvuoUxBZY3emmlgG1Vi23atAlXSi3R1C785eM702k8UspLZol5g3z1yfvMu/1QzhiVQdrm7mge2YCThC9JNBsjl4I8BxRlTFY960uqCUXW8X1jAc/92IajDeY6ejN+4Hquu6IXVVVRJC4Rac8aYUhzVQrTZdxk0m7cOkjGCKoYfpIhg8hllO2636Q/zZR7DuGMy66BDQ4GjuxP3OnAl/WRzDXgpAug/KNNk6cN7VoytC3Xob7Zc2Gm3+k7gRgBIW02m9JO+LJ/xrOwsdyN9eBZUCQAoc9MZtxG1WfZT51LwML2e9kxpehr7CuDS94qjQ+BWu0v+ybQFvB1cW+0HXPMMRx11FFGaFATvTw5TndXDbKeXne9173YEJnAjvpGz4LQPfWE7Ji0fCLdowjoNtRmj63v1S66f6MOLs++q4v4rt/ayvYWXOo+bPTBLrx7LqJ70jP+2clZ4Nd6t+zCWan0hm81aJABSgrx6b1V4u4JFrRPKhbF63Z3ST0kojz49BPc8fC9HD7pGEbtOhqn00VIwpUNDTQ21pn7rayoIBzK55tPvyCUKeOS446hYcGf2HHk63jJI+Ir45lX4buyqaSzFYQTaTLFnSya8TrDtt8JcuV0lgboXL+GwSveYeqZDcxe0IvP1h/CgQNmMGLMZ7z9zu+ZnxtH1p3P+Opn+eGTDznhwApufnosZx+bYM5rf+eAM7bisku8nHrJg/Tdug9BX5Dm9c1UlVQRyzTj9nT1Q/U7PSPrOe1OWDAEwP/c7d8Kjj77el533FkGQB1IAMUaBRHd7CrIFs60uikabFaTo6f3qSdI2hQ4ksiYjiPjomP0lKS3fKOeqzhdlzVyxqPlL+bZJ2/hnlsuZzvHAC7wHsIe0SEscdXyfq913L36JVobm4kVlXLffn9gaePXnLR6JYH6WqYPyufcxStZdt6N9HPkaE3UkyjwkfGGiXTkWB8O8OPrGxjhSzCzvZb5jSvIq+jkqUVLOe74Ezhvv71YnovS9rdvOL1qLEsSaygqCxBdX0vf/GreTLdw8G0vc0HVWJqyHUayftaKeXy2eh59qvpw3t03MLqkX1cNMofDrCB1r5a4LF7BZRdeR1v796RSGZy5QpxZH/vsFOZPZw1mcFkDnlg7iViKTDJj0rZV4yfrcuPPK6MjmgHHajwuH13lld24ELkyQY4Ebk8Od05ykQ4SmQwOt4ecC7LOjOElxeNR8iJ5tOcX87evfVxz26fEU24yyTwiKScP/PUmfn/YZGPEZRjtc9H1a8Wq56o/m3liCdh6bupTxrX+H75y+T9hVnp6au3qT22ovrJhfY1pS4URbNFUfd6tG7MpnZJUjGCokERnMylPAS89eTeFX9/CPiUtRN2YGmjSgcskweX04woEiWQydGbSOHweVi5s5ePVsFcwwNixSW6a46A5HOSRIzNcPDPC0UNg570gWKgaEn7STX7cgQ5QHxMF1NnlMcqpxlnOQ4YMWVcSh1CUzg2ccsdBTPrDxfT3DyBcFiTj8+KIO8i6WjYJjhR21KRgOS96Xjad/sMPPzTihOIGqf/K/thQvvqs+qvNNNJ7TcJ2AaBj6r0SHCwYsCDItr8mZo1J87qRJGwzreQ1UuhJ6fa2zpi8HDYEYjLsMhnjObJeJZGzTz/9dPbbb79uW+lwebrD1/qdjtWzMKyOJ/AswKdFjCVHW9DSE6zomgSk5H0U+LHZjWozW/RX32vc6hzGY5b9XyrcOpblF9l+qt/o857RBztmLKjbnDFkwZFdEKjd5LWWB95GQGSfxBGzJO+evKNkPE5+YSGd0Yjpc/qNtLDEv3zt1Vd54PmHWLNqJbvushuDRwxj5NjtaUh3EvWmIOzk1kl3cMhx53PEUaOY9cQDXHniMrz+T5i5dACvfLEd6WG7koh7qEoX0hJfy8IP/s6ukyYR6RTdwsGC527gy3t8BLxR5i7w8Lcvc5w3uQlXoIDW9WWc98ZoinYax8o3X2GfMQsZ138A09fvQ7j+O/Yof5uKMcM59+x27nn2Q/zlDrwqyZMJko76yXrryKScpu9ZAUrbl/Q89Ww2NT9vzrP5P7HvvxUczf1xmen46vB2cFvyp27OkrfUkFYZVasjdUYZE7kvta8QqZW4t4PKGPX/AedIBkiGRkRCywfQKsuuRHQ8S0q1MXO76ut0OmhftoyHn3mU1559nQe2OZld52Vo7+PhmJ+e4YYJp9C708snkQ3csuptYu4V3FI5hAFFAzh68Vfss+1ontrhENLZejqDEbN6TThDeF2l/OGFv3JN5CgqW1O0uNx0BlO8kPyYj4MrmDzxQJZEVzLjzZmc03s7HOkYrqIciWCa8tUplhaVcfM3X/LHPlP4XaicpuR6zmuawbz2NQzNr+aSG29m/612YWF0remkljCo+9TglqHSgJ43dzHnnXEiTY3LUARBhd1dzkJG985y1dm7sn3195QW5pOOdZJLZvGHComl0nSmO3AGNP04DPBKpzOk0lpleXFu5BEYw5VXRHtzE0V+D75cFncmh8rpxKMZiiurWREbxA1Pvsdj7zQQyOtDrqUNPymOOHESF9x4Jc01LWbgaXKWsZOBV7/QsbUaljvbehZ1b9adbTkO/62d9ssmxAIj6ynSq9pZY0YTVc269cYrYCcz/d6K5Znnu4mq8mTieH3lJOLryblK+Otd1zCy9jHGOBroDDiN0rXHmcXv7dIkUgLowvUwfy3URWBy72JGbulnfaqZDYEQ0WQT7y0Mcf2kOEXBDM9/XERjWwunnLsVUX6gqo+TVEeWTFS2RSG0Lq+KAUPkusCRo4tkm3WCK+PnzHsPY+JJp7JTv7FklZ3m9SG3lksFbDPKsfnHmwi7skuyXd0lUzIZM8akLXTnnXeaZALxVfQ7TSTWu6O+bEms+tyGgWT/dCzjsTCLjS5PjSW7yhbKWyHbmIjF/7c0ePtbfa9rsh4N2Tu1g86jNH9lnomknUrEzGfvvfeeIWy//vrrxtNkx5g8Rz0lC2RHbTkPtYquWaEmXZ9sjO7n5x4hC2oEonRfIqLrN9a7ZL1QNqKg67ELV92/BVr2fGoXyxG1trunB8me/18BjgR+baTCXrOOK3AkzpUAodpWtAWbiafv7fVlU1mzAIjmusZKJhEn7PBQ7A2QbOsk5fJT17CKF158grc+eJd5K5Yj3sTZt15NSf9KKtrriAS3pCa2gUBrBx3zXuboE3K8NXtXlju2J7dkPmw7Bk99Gz+99gBXnuFgZsfx1EVLTH/JX/kE9547H1e6nYdmHMZuA2YzYDQ0tUaZ/myG74qmkCsfypLXP+CqU4O8NytK7ba7sOj5t/nulk955uNRPP2km0env4jDEyXoLCAXz9LUkqJXv4BRn1e7CMwq1GlFYvWqvvKfnhDzbwVH6xvbuxn8PXkNFoT0TLG0rmQ1qv70nQa4DbvJKGjg2EnQxHc3QQhVWE3n0qDU8RRO2mqrrYzht+5wO0HYQWVXJfp/c1s97sYkFVW9ufD2a3nxrnu5ccxh7BKppCSVR6ghjCseJLqFiyuyf2Wbg3vzxpefMntBO5nOUu4//3QOKK+CXB1uZ4SypItoJkRNoIin33iP01Zvh7PFRVFRgHm9mzh+wUPc+uJ1HLrrdny5dCmuE25hi7oYjd4OitxpmtracfYaxsO1Ubas2Il9qWRDaY4LZz3B8vwMxeVF3HLtjZT170cuFMaVSnVndtlioCJWKiSl9vQ5csz9bgnnT5vKkrVfGgHhdMRJIBMk5M5w+qHD2G/fcoYObCTbtopgLoQzFyISa8MfzhJI9iKeSpB2KtTmNOmlSREYHU6cLh+ZVjeFIQ+OTDuOXJI2ZROFq+no6ezwAAAgAElEQVR0FPPOR99w4wM11EcgWFFOrCNGNprP/nvtzPX3XEhrOkyiud2EBgRs7eraunA1AShcaN3rtl/09IRsCjz/n1h9/JbPYcHkz8MRGh/ienjdHjOZydhZsmxPruCmxp+qf2dzxWSzNThdFbz0wHVULbqJHQMJ2oNuejnSNKdgWXMh85fHaW2JM7JfPjtsGaDQ3UIsm0dFtIWIpy+vLVjJwQc6ue+zLKf/Hsq80OSBnxbm8daHHZx9dSXOYC1lBRDMqd5VBqejiEw2QSYrcNDFD1IYI5dVooaD+sYot797AQeceCxblw+GYAplKnvTYUPIzglB/cImTqMmddklGxLSZClen3SMJk+ebM5pgYAOZX9vwz42tKn2lQfGiGduFNuU51P9vufkr2MpDV9eHpWV0PjQufVcrBdFITUBWgEW2T2NdW2awJ5//nkefPBBk8k2ZMuBJlNN13viiSeaVH4BHpPmLm5ZOtvtbbfAWNcn22i9VQJzAoO6DvFwfs670TXpe3md9L1NnLDeR8tlsvtZHpIJlbmc3fduAUd3SNeSnjcS4vV9TxtuQ22bM/4EjuwiXu2i41uCvbzX1mMlYrgJoW3k29hnm3V2cY5S2RQu8XAcOTwOJ/G2TsLBAN5EPss31PDEy/dy96N3su1OuzLxoKPJZnM899yz1M/9iEHbjWfSeacZMdOaZS0sWPM3KvsdS7LQR3z2PAJjh1M7+xVO2qGJA3dczfkvHUxRv/1Y+P1nVBXXcf1+fzPq1bd+dBXj/Tcycf8C5q538tzru9CEh5VrYmxZHSNQ9yMVexzHawvW0dfdxJ37/MCVj4r4vw9TLjiUPr1LqVvazn13305zNMWapqU4Ol1GeFJZlpb/pf5gEwf+6zn6hd5X09Tx/0vl/7kbvyc52k5w6mT602BWYwssyUhogtcgNNL22ewmPUfq3BpM0s6QfL7UaVWHSORDDUrbmW2mh0X/uiVdZ+vSNazxe+g3bCh5kTb+ct913HH7XUwO78O1JUcRiy+mvK2QxuImPt32cw4eX0Sk08vvHnqVUFsJBc4yso4Wzj7qAIb2L6a6GfzuMh7/ZA5jY9X0WhMAZy98uVouSb7CnL3K+Oivd1ISa+by02/kpG9/xBHpIOBK4XPlCHd4uHNQGV+2VTKt4EgWxGYxbeFbJMtLGFM9mD/ddQuO4gADXAE8sTgF/Qea7BBbKkBtKaChEJtxx6cLiXjqWbFhBVdefCNz3v+UolCW5kQHKU8IlVAuL00w7aTRHLV3Bb7kMrypCAFXgGzKTdTTihMXLrlb0x6caaVRu1FStlM8CE87LmeOXDplSkckQkN56dMGrn/sOxpT+ThTebhpIJfIQCrAhL135+ob76ShrYX8iiSBVGF3qEHPQ14Mbbael62bZD2QNmxhPYGbmrw3x3D+37Bvz7HXcyVvhfhGDh/RPblbb4L1Lul5bMr4ubwOOqN5uD11eN0VzHj6TtLvTmPfCgctYQ+ftg5g2Xc/0c8Dew7vQ6UniyctvSDIZJPEs3kUumtZnerFPPcGdhgzmOd/aGSnomZGbymxR8gFC/h+pZMnnm/hsGNK2Xd/F9lIHS6VL/FluzLulFSmP0WCjTdAGWYw+zt4Z+2NHD7lBEozfnxF0J7OkO8uJZZq3mQqv0QMNelb8US1iWyIJk6l1gt0yEsjEUZ9Zxd71gZafpKVELEh/m6A4XIYW6dzyIOqYwsIyeuj9PpB/QaY/9uws74XeFEtNIEn7WNDaAI88uwI+MpT9Pnnn1NfW2O8S9JVEhG7J7/ILGY1jp3O7qQa43HLZg1AsN4o3YskNgSgNT5tG+i3liy9cuVKc2w7fnUMy9GxttcucvQ7LYB03T3Daj3BpB17P7fXNmxoE2+s1+efHavyDFrb0vP8lu8lvSVdgxbcFpzZML8ZWz4vmUSSkC9ALpU081U8m8RflG9KSPnjGe5/+gH+8sjtXHbrbZQV9GbxV9/y6M3Xse+4rbjx8l6EK2tpd8b4acVxbEgP47m3PmTHccNJt5aQ8rby3UefsW9+B2f9YTF+V44/vjqcJYuDjNtpV5Y5/Nw08nzuenMitcP2pbJjJn/c4zOOunpnev/ucFKzF7JszXz2nLQrKz99k7ztD2X6U59y/Clj2PDyt/gHDaasfCRTztsFRyxGhbc/0VgduUCItlwr4VS+mV+USai5RW1gPXtqo/90+/tv9Ryta2r/Z/ul2c+6ZG2qp111aYVl5NyVTbwxg0GD32qy6FWdU8ZIaezS7lAaqrK0hHRtaGBTnoUVy5abVZTOpXPq/dNPP80999xjru+vQybRL1LEB7EZTDw7xFBfnE9dQzj0jCf4YOcrGLCsiJreWVYXtjCrdi5/b1zIoN13JjyngYtKd8G1Jka1L493erdw5px7+HL2C1T09hDuiPLJ5GsYtGItXilOJ9JkK6tZEAjx8PzFjPz9JJ6ZMZPVidV4fD6T0nr++ecbT4quVQZTirJ61Z/V/tF9d8eDla7tchkPgYyvNgFHicbZts9E3fgDHrLZTjyuDiYfOYIjftePPoUNBtCFoj78AQfJdAfZXMw8C5cziNedRzSSIRJ0Ec2V8lNNkBffXsLbH64kmgjj8+YTjcRwB3PEo1EcLhcTJ0402TIyvHJZGzKqL2jAkUCxjLGeq9VZ0UAsr+xKqf3v9k+2QLZraWxJs2pTtbOMvoBncenm6cV4ss2KT9GYKyDnDZBe/AmPnzmBbfoU8cWPLWxX7ODAkf0JKNbq0AKgmZjDSTTuoNoHTVkf0XCQ17+JcszkduiEr9uLaYg0c/TgUrzuDNFUC4XVsGpFGX99qoniIVmOuKAQ8lrptQaogKaEj3xXBZ70GuQaykiTKM/J9Q8OYKdxkyisGEffIaPwqp5hogVfxocnGybp7lJk/0eb2+kxYCM/X1XO9dssn3w8kwsunGZIx7+beLAp2aEQttpY/KNp06YZXRiTreVxdoeKtejTsTSGDDBIp3FlMWNBtc4k8igvnjaBGSleDxo81BxHoo+anMaOHWtqb8k+SVSyuKSwG6B0dkQpKCokEokRCHV50lV+Z3M2SaUI0NlCrxKhFACzoEX3rOtSlpqtcWY9UAJAmwrL6jgWiNhwlQWOFoT0/Lwn9+hfEVaziTw2XGQm/I3zks5Vt6HWcK5kf/X8dK/y0qltzQJNatYul3mv7+yi3nq/6r5dxQ6TD+Pcv56PK1yCe32SB8+6iLN/72bquXVE6EM0vTWFiTo8JV9y5+sXEdpqJ6Y/8wY7jNuZmGswq6ZfwH3Xxuifvw5X80Aue6GRxq0uoM0Von+qna9feYURx59LnTdM1coNdEY+Jlk9nMJkHs8+czPH7n8uibYf+dPxr3HEDQfTt8RDeLsjWHHrhez6hykk2yOce/Lp5Hn8pvht1unAnx8mkkoQ8vi6ZSesh9Quov4V7b85ffNfse9vGhxZl7NWIHI7ywOiydIi1Oqq3mbC7OnKVaNogpWXSNWAJVJ2yimnsOuuuxrgoM26oTcFjpb8tNgACxvms3F7ua2vu+46mhctZVC6nJ0nbMl5pw3Et+wn7vt4A1/P93Jl+f70bvQY4btCh5NYupVVW/t5qXQd+dv1JrpiBXWLoqRbUry/7Ht6jdyCXYf1pc+wanKrGxg1P4YrXUvCnaPFl2NuZwPvLFlCqytMIurDlfLj7ZtnBN1kOK22h8CO1aNR6Ml6iwSWusIKXQRGM2idTr755hsDODSABUKlsKqV57KlSykIiRiaweUVQRICYs/G2qjOdzJ8YDU7jq+korKIouIgeQVdom8tTZ3U17VRs76RTz5Yz+J17SQ9HqKOILF0Gm/ATTYlQ5ElGvdSWlZm7kFEUCsop+MoBOoLhM1kreuzxH3jschmzeQdDP9yNtG/YoD833wMq2Oke7SEUnG51A/kXfQHA5t1+wF8hpyvpN+E20uRK8lpO2zBEQNDjKkMU+lsoi1bSGm6FU+mjaa8XkaHqNzjYH00TKggyxdL4qQKmxkzGsPVWJyO8fpMuOHoAKlkDEGSVMqBK+wjG0rw0gs55i+BM692MLKynIgmFoGNRI6gTyJcEizsEo886cY+nDP1Zrx5Q8l6Q1T2LsLrzeCMufHkwiRc8V+8f6fTDdkciUQXFyfa2W50xU44frLJBnX5g12KwHl5Znypj0tPSGEI9edMtosQrfZW6EkeCOvN0xh48ZnnuP/++813Eo8899xzzUJGApP6/7hddjOikVK3FmdICyTp7giwaKFENkUoP9/YTe3XGYkZT5EvEDR2wb0pnapNPH31H0uKlvdIdkf2Upv1hgk86L2AnZ1ANYYNeXsThH7Zqp4cIh3Xck71nQX2aisLkizvyoKYzenA9vx6tUDNHk/30NneYcCRnq+oCjazTc/QkJMz6W5dKAEmm4moe9czefDOm6j3hxl60EA8zgoeuOga+mXX8vxzffF1jmWvSQ/RWhpg6rHHM3mPj1mwchgf1uyLv7KQL6a/T9mgMTTO+TtP/rmJkHM2Nc378dDrvUj22of2onaCETdLXn6EEfueTFOZh5JoKx/MfJGd9jqeb578hpJt/QyOw+EnLqQo2cFxZ8U5YNq1ZBob+WHOq4zf7SB2GrM9YwYPp3HdBr76YhbV/fpSWF5KVb8+OFJdYUbNj7on6w204Uf1w//k7TcNjtSwNtasTq/VhlZXGuharSiVVisVrZ5EjtND0fvLL7+cN99807izlaKqiVQd1hJNhe5NZlqqK431H20/LlhoVn3qyHYgapAIaCi0c98j1/HC4+/SkWpky4oUUw+YwEtPz+X3w05i3/pSKmJpsh4/sfYYnpIQ31e10rx/AQdO3YNAZx3Nnr6cfNL5uFdm+eNux+Fuj5Is8FM/dyVbrnMSzDUTKXUzK7Ga59fO4aPWtWSLwmQ7s5x35jR2mLCjMXZqD0uC0+pNbaBQos3S03f63Lq5LejUvaicgH6nOkwymNpPxliCkd9+9iadIqeG/KQzmgg8uHHixUkmHjOZaxLxS2diZuVvjIjDZzKPkgnwOnN0JhIEi4uJJGImi8jvhrgy0PLcVA8abYirUvzVOa1+iMI68l6UlpR3g2FrGNUfBHJljP5bOHbzTI9RpN7I3dCqVhO5VvlqXzNmNlPh1pmUenoLofwMUSfEsn4+f+Zxmp+6motHBehIS3W4gLaE0xRXlcKqKtBnHHmmD63Opnj961omH+XEX+jD1ZEiEkxz31uFXHtMK16nA5fbQUpkf59EAPNJeuNsaErx3KM5fneinz13L8ThqjXird6iPnR0rsHnhVyHn5Pu2Y5rb3iArLOMNbU1FJT7qCwtwiutpJiXjOeXwZECexo7hfl5xrbMn/sdxx13HAsW/IDb5aI9Gu2qCRiLGfsjz7XaW5wf2S8Bf6tcrcldHgiF/wUwtEg5cfLxHHvssQYMCexYdf/LLrvM/F8LRnmydVz9RhOyFkfiEY0fP55gMGBsw5QpZ/LDjwuJRRMcf+IJBkQFg6oY0EVO/2c3ZXPpvmSDtZiRfVaIxRKqdVyNY9lLed61WY+CbNGmwJENP9pQnQU+1n7ZLEEbkrNhNDtnWGD1z96fvV4brtd57TUZW4fDJLeozbWY0H3qudqEEC2+LadK/UPXq03v5eE745LJnHblpbS5YnjbCrl+8tG8/7ddqepXwy5bL+V3F11Pv93Hk4nkCC46n9MOTjLpMid7nvsnmpZv4LlHX+KE309mp96PMWhIJ9MeTTJk1J9pXQ2Jgg7qv3mJa67I45XPJ1DjdJO3sgGncx4LG4tZtnAFR516Nivfepb7//weU6ZF2XXEvvzU+0R+eP1Rxk46jA3fLOKyCy6iuqScxfMXcOtNN/Pj0sU0trbQf/Agzj3rHFOSRqDPUjesR8+S5Ten7X/tfX/T4MjGcS0St1wSdUAjuV/f0L0a0cPQBHv11VebzxROk0S9Yc27uioCa38hXQ1is7LZhA5DS1OzyUzQ/jYTQ/srrdmkZbo28O2ctTx+14PMfe9FPO4sjS1u9uq/NzsW9uOQZDHBUAGJ9jgN0RYWFNVzysuX4R+UIdW0khkfLeTYU67ghbPvYsAaL3GfixZPlsXfLKDQXchjHXNYsPQHsoEcjckWVAX2yGOO4aLzL8SZkgesxawSBfZ0PzLEulZNdEoj1v1a/RFloVh3rzqd9pPhVPvIyGpgC/lrgtTvjJH9/BNeee1Vvl8wF3zgDfqQ9o34Gx7xNqgw/A15B/Rvl3FykMt6yJhCV42ofI4mvEREhtiB2xli5OCtOfWEU9h+tx26q27L8IusqWtRdo82gSMZIZvBaMOCegaGC7GZYYFfe/D92ue3InfWk6hnLg6BQiBGa2YzpRDcjqDwNKicjCtNezoPd9rFn/fow5XbOsnzx3HE2+jwloHHT1lyNcoKiHt74Yi18tB37ZSOdXLkqDJWx+roFXCRinq48PU4901RppuLRKdSwcWFyZDamMGfzIpbNJjnZy5h9CjYZgwUyGmcLCaaasNf4OKLz5PMT97B0cecRsbhYV3DetraaykpzqeqYgCpThdZr/r1P96UnSm7k8mkDDm6pbWJww85lO23344zzjiDfhu5GBqbGocqOvvuu+8aUrTG5qGHHmr2l2q9Mi8VLhPIEWC65ZZbaKpvMCEyLQhttq/GmACR/vS8VAZEZGoBWo0djWkJpyqEt8ceu5vyJcoou+Hmm02I7tprrueL2bO6671tTh8UJ0fjUIsxXYvOIw+R7KPGsxY5sslaYNrrt0DmfwKO7LX15A5Z7o8FTNZz1TMEp/cWxGzO/Wlfy/OS7bFJIfacSlhQe8vWygZroWrDSiarT7ZRBYl9PtMedpzpM+1z/LVncvLlR+PIDaL5m6V88cilvPVBAXffV86cNVux3eSJBHyFpLxQvG4VJ2x/FZ9+uSPfF/+eVGU+kY8X8fx9L3HLpRNYH2/he9+WpP3lFLfkEc7E2W/IffQaMp9HXrmEZMEAtgq/R82SGu58rYkDTziNutoGtuwT5uTy2znntjZefnR/bnhjKDXNTQwbfgDlvghHH36EWQwnozFDY8kryGf1+nV8OvsLHrn/QQTUxauzVBXLF7OLrs1t/19z/988OFLj2Ia2KwL7qqrK8uCoA6vYnoo4KsSkuL5iwDJI2qxMvyZ9S1A0g2cTk2uko9MMcB3HqrhqVWdFIp2ZKOtakwQdXaKGf3nuIV594x1qF6yiOJxPs6IS9e1sGSyhOuCjcEAxA/YYCWEYWFXOTdfeTH7lYCaUjaVxSQ3zk7X8tHwBeS4v7ZIOijrx+n306VvNjjuO5dI/XYZbdX3cORYuW8ZAb373alKDVERN3aNcvVY8Te0gsCGg2DM7yYDJhvput7XAkgiTaivtr/0a1mygI9rBl1/PNu0779u5uF1+wv48EpEUnvz2jbIL2R6rUIXtuoBSNhHG6/cQjUfIK85n513Gs9/eB7DzzrswoO+WpFxRE1KQYbfcArWtDImMR3lplxKtzRSxRtKEMKLR/xaO3VzLsbH2oAnxZDJmLKnt5WU0425zwaernUg2hCPrIC+XJecKEcfDFy/fzZynr+aqYUlaHUVUhiHR2kC2oC/NTbV43UnWZPL48McmJkwOMCzlYYOnnSpJF3WUcfmHDdx0QgivI0smEcOdLsXhbMefn4RUAc2tORz57bSmYOYXMGBrJ2PGZvHFwRMuoiVVzoV/Xsx5N62gvEIeMrk00qxYtcj0wz5Vgwh48kk7f9lzlFTFcY/SD3JmkiwqzDfj7tFHH+GrWbPNalqhNIEg9WNxH5966ilTp0yk6L/85S4DlBROFigVqJG9EfdPKfcat6pnpnCVHSfq96qRJq/48GFDeeaZZ8xYs1In8tRogSgawcknn2hqRB573GQD1hYt+okDDppoOEp+X9AQnjdr69F/ZFuUCav2EBiSvdT/NZ7lVbFeGPUvy3vclOeo57VZUGSBj76zNsNygtT29ndWD2qz7m9jGE8AT3OAFmVWd8rcj6OLoiBvq56bvHnyflulcOvZthmePbl9egZ3vfciI/YeiDu9Fd8//ziHD1/M7nuuYexeWaY+eRMvPvgAQ0dsx9AdRxFcs5Iz9r2LZ18dSOt2V9AUdvO3i65jx5LBfPXdt+x52gV4BoaoTTZSGHWRmPMQf7koh58NzPxqD95bUM8RJ/g47fBv2HrCJPoMGc/KaC19Bpfw1tSTuP/OAQwblc/E0+oZdcAfyCyNcP0dF5sFSHtrGyVFxaQli6NIQDhER6TThJRFeVDf1L1ZioutSGE5Wpv7DH6t/X/z4KgnAu0ZYjODIJszg/Hrr782qy2tkhSi0SDRA5PBVyFGW4dL3h9bHFLGZFNhNXV+HUdGypL91NGlu6OBEki4mbVwAQOGD6E1FaGuswFHMk6qtomfvl/Ax+99QfP6NaxZ8iMJEgSqCmlsbcXnD5PtSJGfS+LOryDdrG/TdPo68Od5CeUcBIYP5Kg9DmWnCRPYZvsxrFyyguricvwOL6tXrKSwrIT4RsVbrdR0XXZbtGiRMcbyAsk46fqlxWF1VmxsfNWa1WbQa1LUdwql6FV/2qe9NUI4ECQeixDt6DTn/X7OD3z+6WwWLVhEm6uBtNJXPZ7/jc9kRdOGVI6g34C+7L3fXuzzu73JuZyG91BW2QuH0/W/QnEbuQWWN2BrMOWFwsajZVdq+t5m9PzfkA3xaw16e16FRTR+LJ9LRl6gWG1uQgmbEnnc1A14Wkjk8nE7QnjiXfyDpDSHXHHOPWsyFyVn0qcoQFG2Fb87yLp0PuniSr5ctoBF65McfvgWBPPbyI+0ky6H5AYI4uKhLzMcNg6qC72UFnvo6Izgzkq3qJBkppVwMcQieTj9HbTQm7c/Xc/AfjBhFzcpT5pFTaN5+MXh/PH2x0kkE0jyo6SkgPqGDWYs+H0h+vYdSCrzy+DI7e0SuxP9RV64RDJGKBAkGu2qEVa7vsZwhhTiV/aaJk0VchVnUeGy3XbrKkyrTbbtyCOPNJlfq1evZMaMd03BaOvhtfpC4gOKmyT9pLxwyCSYHHbYYYaMLW+fJmlxmjRWbrjhenbbbTeuuuoqBm05xHjTyyorjf6S8eC4Nq8quu5Z57E6TwoxibMmmyu7qf6kMJtsjNUJsokVJuT1P+Q89Vwc27CcjSbYUJftw7askJWJ2VQX/aXv9Ux0bwKuNqmlZ0KLnX80p8grp/uU19VGKQQ+e3qL7LXre4VNp8/7iD47jyGTyePzB//CnWc0UerdgtNva2Pc5VOpe3gmU27/M+/MeJdBmb8wfpulTL23P8MmXUDzmmZeuOlyFr32FT+sruPYyy9l23H9GDhiFzrq1nDqnh+znX8ZyeA6Zn6zLZ5epdx91XuM3T6PNbFq6jmQgdtP4MPp9xJtSbHwwQyrO8IcfO4PDBywP/f86XxcBQXdQFb31tDUaOYTm9lqk6BsCE191YZ+9ZkNI27OM/g19/3NgyN1pJ4pmpbMp889LrcxQjbdX58J5Su+LUQrF59iu+rYVudHD0xuaoNyN8GpUKquJmptWrFoVaYOIcOka2orKKJ92VLc0v6Ip5GuUP9h/WlXBXJvAHw5snWtLPlqrvGO/LD4J76fvwC/x4/b5cUZa2VZZycF4RKGbLEFuYIM/rCHsUNHMXDAMPL8HlrSSRzhEGtXrydR30KR209zYxO9t6gi5u8qVrn99tsb42Pl7K3rWu1hV50CUHpviJAORxe/ZP06E4qzYSwrGmc9bPWNTch7lozH2KJ3JelUgpbWOpxuJ0XFeaxdF2XDhjpjkFtbu4pfBgJdop8lJUUMGFiC3x+korScZCLL8lWrCYby6Nd/AMlMGp+zi0xvOQQK8Qm4yQDpuUkLxD5HPQPLMbDpxZsKi/6aA+s/4tw9qsqr7bXSl9dI4Phf4TmKxlJUFIXoaO8k6wkTCPlxZuO0RdrpyLq4ZsJArto1n4pkPdmki7yCEj5ty/B5XQ3HHdiLQLiFUCxLRyRJKh+KsiFTN23Gtw6GDdA48dJQ30FVL8WJoaMVwuECs+hJpFP43S6i7gSuYDWvv7qOLbeDPjsWcfX9nZx6Zi29hrmkGUA6mSEcDCHRvvqGWppaWsykvqlsqpRkAYwoaZcukMfdlUofDgaNjQn7A4aTogWbgI7S5QVWlIavVPubbrzZqFhr0aYxpIxNjcXPPvvMhKakrCywoc/0f/GZpEV0xBFHGG9UYUFXKM16bA488EADsFRPUePnrTdfZZfxu5mxJo9GUXGp8V5VVvYimoj/S8CRbIm1F7pnpe3LA61r1iQqb4odryaUtrE8zf/Ec98N4jfy4mxCidVislp1Vu5AbajJW22l7V/BOdI9iVqhsKclZsteyW7ZbGmdS/fds/C1uU9nl0iutXFWQVr/l+fojS/foWLcGDqdbdTNWMa5+3xAqa+S534cQcNW49j6xzgdVeUk1i7kwDEPsWJdP77pOJCCqmJuOu8qrr34bI6feCZNrU00xFv48IsZPHDf6ySb2rjkQgcn7OhgXSDKbQ8MJppYQ27JWu66K8trn4xkoWsq7Z0bmPH4XUw6aSq7FL7B4y8vYmVHOffc/hjbDBmAw+UlEosSjccNMFIb2MW25kZ5ltX21oune5WN1qutaPAfYQf/wUX+psFRT+KwOrp106mTmRhnqktZ21aFtpkM6sxauWhi1eSveLhAk1ZWWhXrARtC9yYUfm1tNv1Wm1WE1SA1HB5fmHC01ShGL167jgF5FeTnBXGXFhPrcJDyNtO6rgWvK0ygVy9aE3Eq8sI441Gy6TiO9ijfx9uoqOqDd30TyWQ79Z40RcFKhgeqSThbcOSHqW1vMy5NPy5aWprIBB3UJzro6+rSAbKFJHXPVq3U1nVShxYQ0v/l8bJhRa10CkqKjNqu2lmA0tY1sh62des14FM4sh4G9N8Sh1eFRJ0mA8T4tk8AACAASURBVC9FmkJHmlgsgdejTDXMxNDW1kpjU70Js6XDpcQ7YrglCpnNUFQQpl//Xjg8yj5sRzOerlftK7CqQWXLHOiZuXI5Y1x7pu32JJX/t3ba5pkem62m569+JK/FNtts061ls7mE92wmn/x4C25virZACQ2RKNUhB5loJwlXAUuXL+OBU3bjtnFe+nnirEyV88R7SzlxSgmOYBNpHxSrm4T8RINxHI0uYq4MDe0hVq2IMHF3yA94SUSyOEXK9uRIpnMmI02F1nIxD6Fgig5VFCku4LVv2/hqZYB+21zEsVNOJ+Zw4fcGcKRVwsSBM9cFbtasX0Vl73LywqpL8o83iZ1qczm6JkuBIwEFp9NhPEkL588z8hQaY2+88Ybp2xJflFzGlVdeyQnHn2zqmWncSthRCtWybXpVqM3j8xqQpcle+zz66KPGC6XFh8JudevXGgK3wmyzZ882Nk6gS96lt956ixdfep5LL72UrbYZzbhx45h40CHm/rpAhou0KaDyz2+6x54cIr1XONyE5BsazGQqu2KAxMYJ02Y3yX5vanFqgdTPQ2q6B/VXARJ5u2Xj1Ya2DqAWw1aR/J+/uy46h9pfoEuhQlthwV6XDasJNGnOESDUnGOLX8s+2XCnXeDrGLJ1Snw559Kz2P/io0gURcjO6sWhQ56kqno+T3x6Nuu3GsTWmg/qvTR98winndrKUVMKOfPyadTNWcDfZ7zOjOf+TqezgmJHBkccWvwR3KkoTfMj3PvirTSu/57vlsyjpGwsNTUtnH5WjPyOCt5714NzZH+WrPmeZGecAVk/LZkO9j1wMpefcwKz1y2gT3hbqkr8ZB2wvq6WG266kVNOO9XIUEjCQXwzeZZtprgZBy6Jq3aVb7KyBZvT/r/2vr9pcLS5jbNsyVLzwOQx0cSvTq7OrgGrDmxRvV3ZWMK3gIQ6sCZirdyU3SHXtYoyKvVd3B7rPtQ1apUmg6DP9CcAZt2vMhZyM9vUVqsAq2NrP/1W+yoUZovv2grz1qBoZahNq1mbqWcKRwYC3Vl6WqHqOJZwrowVdVTprMhrJQNt00llpK1Yl77TtcgAy7gIQFktIbnFLZ9B7WG9ULachwa6rsHqUel8MhD63NbK6/ImBcy92f30mQWsckPbitbW6KgNdZ/yAAgcWc6RHXAyrNbIb24f+X95/54KwOp/6rMmBdwWot3MsJpd3PTM2LHg3BjTTD6fLniNl8479/9j70zgLp3r/v85+zn3OvsYZgyiSIhEi+chIqHo0YJKqKxlDYU2SlqIx56EPBUi2SKRJQpFlojQYMbsy73fZz//1/t3nc/pav7MLbdhZjiv1/069znnun7Xb/t+f5/vruO3qWreP9MayM/W29+bVi1fUqY6UcNaEPLxdNTHK1Xr0RB+Mh3jdeGli3TUZ9o0dkJSixcPqLstr57eotq6o9IhxWGpfSirTHdZw0mptzJOV9wyTjMrW+vDhx6vzNQuTctEB2DoU7Xpr1KvBj7B/hq/5mrBN2doqKyO9u4ouCObiZIiqqZMNdlKJGuTL4IXByWh9n+8646gZT7llFMCUID+qGGGKQ3a+tH554eoS0x58AGcW/GXJEcR1xUrUUg4oIi/M844IySwpb933313SFWC75LLu0Bz/F111VXB7+iiC38U+vftb387RKPiLA19AoJx/P7QR3ZvaTUcZu+1fynRRk6yazM698CHHLm07psj37WX+4oLx7Yg2N8QIMga2SrAuAAc8CkAkwXGZT3b7VsTFPK0NQ948zaKXLN2rrJgTUmYH0BCMy0K844WHyuGk0KOBP52+e83a8+zv6Gn1aU1GzlNfvoMfWCLpzUns6Fum/XRUCj5wZ9/Td/47Hb64aXXa8K2X1Fq/Lt1yn6f1TUnHqmNdvxEy/HcPNF5sswfmTfGQIoHBB/OHPgwe4axcA66lBbfsXb8YYIlXQ33u1Ax+3jvvfcOpsPweolm0Ze7/q/1fas0OEL1h70YgmXhcQzk0IWwOLDZGK5AzeaCEVlLwWc2CZIdm4GNAWhgczkxpEsGADwAXBzutAFxOloC6QbQwj0QEIcP7fpe2uQ3suoGP6ZCZEqyLwh9h+AdLkp/OcgYj4uv0i59oF2YBZ/xKwCQwEABPs46zjt9YsMDkuiP87AwNud0YhxIZMwVfaFP9A2gxrzRJodIvPYdQJL2eYc5AUS5l2u5zhENEKUjWfgONTzPc8QJa0bfl/T2BMbEy0zIB63Ng681Aa3Mzzc4Ys8bnDvR4H8STfRic2CBAFoweAi+fiQAJBS60q9y+1TN+N0NuvLrHw4lPg46tFPjGwMq9TbU3ZCy3RI1jod6FSIfh3JSf3Kafvzz2TrzCxkt7i1q8hSF6LJGJa9koi4CNdrzHUrkBtRfTmlBdZrO+sUzmrrJntr/y2fo0ednqUj2pcRqmj17VgAnvYuXqLOrQ2tOnabu7sj5dv23rq2B3gHls3kl6pFWKJ3NhEOhVC2pI9PW0mYzBz5kOSTR9Gz5zs1CBJrzdDFmItbw/8NH6OGHHgoHKvRBxA885o9//GOIPsN0NliMIlHR/uCjBB/is2ucXX311dpjjz0CLzH9MNdokcjzttuHdw7PwUxHu4AixoX5HPPb+MlTWn227w7jsG9nXCvwQmvs8imsrccPn+KPMU2cPGlU5BE3wdkqYNMUmiL4UUimmU4H3mezGvzJAu9/0oGlfZvgj/Bf+JNz+MR9nhzt6dxx8ErGjhAL/xoJHJ14zMmaP2VQ6+3yAWUqeU0f+JO2nn6ncuXHlUmtqYf/0amOyRvogqv+rMSYjfSurXfXD7//vxqTzeqKS36sdPFfRXvplwvA3nPPPcERn7OOuQEYQdf2OXX9Ops57RvEdfiwsZ9+//vfh31AXi6fHdAzebUOOeSQAOpH7dD/nyzOa3DtKg2OYJJsBBYZJgTxuJAmn9n8ELEr1ocIqHQ6MDwYw0c/+tGg9YE5WcJj03P427GQzxzmRu4wfwAHn+3HwfOduZrDHkLmGT6IuN8o3qZD7ufAArhY2qZvtMmmBrhwDe0ihTqajmfD7PFx4H+YsUFKMCU2yxswPtqhfSSJuKMhh5cLBpO/xNI1BMi8wXxg+LyszbETN8zbjpg8lz7TRwMf+s+cMQcAOhfsZDwAPvpoh3rs3cyXnVHph6NQRmLcrwEtrXSPNDii4/jTAfCdxC/M7yglQx9QcT9BM2j2Taa0QD25tZVJPK8Ff3lYX/v67tpv105tnOzVpGxD85JZ1bIDwTOQfIxdpIXISL3FMbrg4h6deEhGhXxV5eGGqsNEpeaUHlNX3+KKOjvyerLUrpvvGtT5VxeVnrq5Jm2wseb1zlVXWy4Am8Lqb2uV02lvK4R9t3D+3OBci/bnjJO/rLWmrqHBnj4VMlnhwM6c1Eg6mMtouH8wHEhOFcI4GTP7FU1GR2dby5zkUHsfSOz7WrnSMkuxr9EKAXigDf4XSSYVmauZL55joc0lQ3g3UHA+HjQoHIwbb/K2FkiwQAf9cV3QhFT+VfXefjEeA+8j+ezg8xnKEBUKrYAVeCN0DU/tGtM9KpqwFicelGNwYrcBm+zsDMx68PdSHLJtOfCYo7QM/0pPgLDIesIf4WMW0logqlmhgc/0izln7uGNLyVPWGNxXdP/e7I+9uX9tNY7/zuscX7gSS2477fqxJfsoaf0p/nSDvt/VRu9dSNdcdpJ+ucf79Wtt/1N6bHrKlfrDbyeZ/FiTph/gpNI9WDfQXg2a4LPm8eHJnLfffdtFTzm+7POOiuYZb2eaBw5R5hLC8q0RToKANKoAzZGtTuW/82rNDgiD0XcoZvDms3ERgc4gPT9O+DHyJvNgUQGcMCmjzkJZumiidYQcS+EwYZhY9tfho1EG65YDQDjd7QuPAOGhhqdewEhFKnkWbaVA+KQQGzmACRBoBAqQArAYLNY8JF47rmWJgjpEnBy9tlnB20UPgq0xTMt0cFIuMbaF+aC9mibZ8DYIHYTmx24beZjHgBjBne0C9MOB14mE9p2bpOgfW3WZ+L3uPMm84FvhcfKHHA/jBtVcEdXZ5gnSzbMV3DEJ4cITk5vvEY1AwZHMEbMv+wx9roPgdGCI9bI5hlrkdjTrjE2Nj2kp4cnKd85V5n+1VSqPaMjd3urPv2OYW04fbzGZvs0QA6hjtWU10QN9M3VQHmBkuPyuu/hotadIG30li611Rqh1MZQvV89aak3PVbX3LRE590uTZi+id7x/i9oo213VucaHUqlq0pXsiovaSjdFk1fJhU5zmK+47CFTwwO9Onnp39D3znpRG2w9loq9vZq/JhuLV6yULn2Dg2Wisplsi3TvCOUvC+D+SVRb9UJY99DU6Gga7kcgfw0pXmibPWAFsz30DK0g09ROpsP+z2u3XbIdMhw3TywGQP8hsOZcQDM+H3d9dYJz6EvtANdwaNMP1XmrZk135ofa2sMOpa1wTArwSOsteJ/NC2ANXjZasFT/uW/rJFZugW+52VtkoEjY/X88398fkbqhTX9ce0RgiH8x5UVDKZaWrZYQIN5G8Ca3wlsGAk8JAdzuvOu3+mAL+2ndbfZQO//zMeV6pyoXH2sUsMpja2WVU/VNDi8UCcfd6gy/X268qdXaaNNdlTvcJv6e58OpWV23XXXwP85N3hts802euCBB8LesmsIubQwtTq9Dc77pGex8oB9SVqIbbfdNgi/zB1tc0aiZWRvMQ+MjYACNFOrus/nKg2OUPv6QGdR2QgwJoAOi83BzO+AAkt/qLzJN8LBDfpm03Etm9/MpeWQl0oFRgoqhxnQNsgd4jV4ceg5zIrns8HYfGaWbGbU3QAUngVjQa0JM3NOJafm537agbk5Mzj9pG9ID4AsOw6SSwWbMSp1zHoQitXqgB9Aon0FYAD0F+0Bz8VmbidprmE8LvbKZzQMMGDGAlByGgH7HNEWwAng5nmAKbvEiaM+YCQASdpxjh3a5lrmcfraa4U5sZrfDMxSrZnkSIzvjd9feAYMjjjUWAvvQV892jxHNjPZKdX+Io6OrAzMUmPcOpo0dqqS5ZTqhcU6cd+t9NmdZ+p3Nw3og1OkKW9Kqp6oqzwgrdYtJRtSqS4tHMjqstvL2nfvNdWWek6FtDRjYUE3PJTShTdX9N5dTtS7P/ERTZi4lqqpjCoU/Ww0NFQaDhGUVEZJkc+0TqBFTYlGLdLMpKJCq9BnrucZffdb39RVl1yocfms+hcv0OQpq2lRb19wZnZtMpuVDDCYz2BGrFUDnfK/8xRZoxHqQPZHPAGaMmCEFznCywAFfgCdQJsONAFMWfAIzuCZTNTnXC7wCMDutOlrtsofcY3dBqAbRxOZhvwsuxWYby2LdhytZVM3/URzwvxB62utE5nEX8nX0v10igD3235E5hXLeraBqfcpbdgnlDlkn7IW1txbyLOmiFB+Xh4/36NtYh5C5O8I5XdKyUVqb6yh2667Q4d/4dOqpij4ndSW2/63xq8+VgMDQ7rj5ltVHahozalv0YUX/UJrvWV9LeobVKG9oCfvuysAIgANfWRP8JmqEJhV3V/2DMCIxKBENrO2nHFEP+KHZI0kPABwaw0TvBfNEX8G1HYoD4qB0fnzv5LbYrm0tUqDI4jXhzLMyHXZmEkOXzYShztgxUVacXAkmeTtt98eGJej4SAk2mLD8OJ/NhXvLvQKQXHI84IpAjp40QbaFPoAYLCDH5sXhoa0iOYKQge42R8KAmdTkscJQAMAYlPC2OgH9zkKDYABOMJsCIOkH5QQIHJlp512Cu1aU0ZCSPqO7xF9YMPb6Q4Cd9FaGAOfYRiMAZAI8aMJo99mznymr8wFf4BOMxneGTdEZzW9Hck5CHhxP/PrlAzMJ/1bZ903tWrBxdX9lojih9JyoY5VvFGDI9YWkE0Eph1Ow0E/SubH2ttcQ3usIfvSWo8xbatpzuBTaq93K5Pv1Lg1Ejr58xvo7O+kNH9oWPdetb7+9NeHtdrq0tZbjFV3rVfqr6urM6e+4YouvKGuHXeZonkL5+i+P0vX35HRxh86Qh897mgNdEupcrtUramQzqs0XA1RlcoCrBaofWxelYGMCgWiJKVGvR7oQLVIM0m/8+Ve3feH29RVL+qQz+ypYt+SUOi5Sn1C8nSFyLTIiZcX/IX5s48V0bDQCTQLP7AJCpoKBWs7OptJVEmmN0Zz584Pggz734EV9GO11SZo5sw54TsfzHGTZRQhFwmC7gtaD8zSuAXQBhoDVwbgMzwiDg5szrfZypq+ZZJAM8+cgRQ8hj9HqI1WcxTvn/vh/WSNF8828Iv7KFnLs6z+OxeP+Qn7lT8DI/YBoDSuMbKpL2il6lGUorWjXMe5Aq9DCzth0sRlTl85T/LETs2b2av5/5ynO6+9TTOeeFJ/uPdG9VbnKpuXNtryffrgxz6rXT/ycXUk68pUh9VJhGalrK9948RQfgkhmvViTYmKRDDGodrmRfpH1CSmWrRK7FFnacenlrE4gIZUD9S65Dt4Oc79OPPbL/Tf9nr+X7n1VkVWuUqDIzYvTMlOxpbSbH9H42M1M+AC8xVFalFpE7KI9gNmxDVsNGtu+A5mA4ODOEHmdpTkM785GgCmBQiBMbovmC6cSZXfkbYgSDae/T5afgHlcjDtgfgJx/UhY8dyJyfje8xTPIO+0F9AEQce4+EZ9J8+278Hs5v9mKyWhSHQd0cw2JHaPlWYu/gdkEc7MAObumjLkXrMGfPM3NNHwCHf0T+DI+YE/woDVIiYMXA48Lw1pk39N7+HuJRrxrkqEuWrNqZmJnPnp2HPe47DgTDK2mqW8m16oU0AvUvwJGtjVUnPUt+CuVo8OKg5s2dr1u/30rH7pTXQqCpTlwarY/T7P/To1pulxiB5hQrqqw0rPzGlrrk1Tdo4qTFvW1u/+kNRexxwmcatvZWWlKV6tqFssl/EIqeTmZClOzK1JJVKN1QsDilZiEyIxcEhgXXwoUmlIq1vaZg8QFK6OKDvHXeErvjRWerMR6HL/Zh28x0qkPW7QVtR1mde0B3jDTm7srmWqd6O6D6weGfeLYC5JI4TKtJGeyEf2rTvnrXfFvLigCj4iDW1GPQ/rOmzz7UCLnyI8zzaof2Bgb5WhCy0Z5qyZtZg48X2I+DaQgu0DijghaAXzIbN/r/c/WzwYvOsgZu1RXEAZG20tUAt09cyHh7nIfEUIcwdPB1h1CZ9C7L2zQxz34hMe3ENNrwQQYM1QLhb1qte79KTM/6hxQNztcFbN1Em1aVcFoG4rkq5V/l6txZXqkp3ZTXYu1BrdieV6FmifLpDw8WU9jgoSttAn+gHe+yrX/1qWHPKyrAmfE+fyLROji0cruG3pIvg/MP53/MAb8YXCY2SNZzMIy4a+N3apw2eDe8HfK/Kr1UaHBFNYPMVm9WLaxUsDAoigBg4vFE1srlQU6JlQcpFy4ODnR2KrYI0YOKde2mfTQq4AWiwqdDkYKYDhNg+zjVsQjaXwz/pA6DCBXKtYTJTAPU7gRzjYXNyD0zIofT0j37wsoM52XnRhEEINs3RX4APAA2isGRLv1DF23eINiAqrgWIcR2/oe2hnzzfwMZ2egAeWiPU0bQPE0eSRMUcMm739bUkWBgboAngiGqX9m0WIGoipDgYN7bFfOJqch8Eb5jVRsmamuCIdfE6uMVXAhzRFgzb5RSgP/YhggF7N5FYoFJljDJq0/M983Thj07Up99+gbbsbpPaclJ6QJVGTY0uPF+rwek6k0iqmkyrnCorOyhde5/00z9M1CeOfkAD+alK5aWOdK+ylUH1lbuVwnxFput0SZlcXYnhhrKVbhWUVV890tCEwyHZLEdRrfwra7hSGpOp66ofnanPfGRHbbL+m6I8Lql06ENmuBjut/nY5jRrcGrN6vMWiqw5tYkCnx0f4vaXoT3oKJhyKpGZDDqCJ/jgNygy/boPPrjd5oymQIL/i7Ui1jKxNk8+8XgruII23T/7+owEjuxzxPOdZwheiZYB3jHaaCZrQ8KcUwuz6R8VByRLC0weuzU8y6IQXxv3s4pA40AQ5HBRMBB1gI1D+mmX88VaI2u0WDf2OCD3bRtvtEwCfey5vyhTHNCG096saq1bmQljtKS0WLlkWsnhnCrJQY0rtKneT/Rlu/qLVQ2ls6oXCvrltVdr8VNPtrKhG6STJgJ/WcrH8KK/nD9YQ/AzIukofSYaDTCLlsjCLeO+7rrrQiAS+8WA+dRTTw1Rz+a73pOrehLeVRocjXh01KMcJzA3NgkqbcARmp/gEzA4GEASjAuGDuI2IRkQxA9tO1bCDLmX3Ei//OUvg7Rs50CHn0I8tOvcEoAqtCYcGvTJ+SboGxsWlSi+QDZnwYB4WWJlI9MmYIRQUj4/+siDQXv04COPhLYz2Xxod/z4iSq0t2l8czx2kgaUwGzoI8CFtqJDLHLyNBM088Ph3GpoOy2ibWMe3E+0cYzHiSVtXuAaxk4bjI35YiyMF2LGsXy0kueI6/96v6DpUMoex8SMuRUG2PKtGKVZDZ8/CyQ2z+IoiqmHfTMu36+5pbzquUlKF5/XmZ//qr5z0q+V7l+idLvUKCZUz1AmSErW0FLgPZ3T/EZSP7qwqEfnjNc/+1fTfsddpq61NlRvWcq3Sf0DRWULeZHnuzg8HPZvPpNWvVFtZjXG87qh2kjjSyY1PFxRdcFzmvnHG3T8YQdp8XBdjXRSBQ2rnohyoaWbzkd333ln0NDuu88+GhoaUEWRSZmxo5HGFwRTd8sHKxs5NBsQcQAz9/bNKuSjckdcb/M3dGP6Yg5xjiXb8nHHHReudZLFoKmqVIM2HA3HhRdeoDN+eLqqtQhw0e/BYimA4vXeFBVMHTcm8vcLJkXyvCWi6FBraOz4DJ8JpsdyVMybMUDvmNzZQ35hlo0DOWt3aP+l+DSNRJ42MfoQN+i0Zonfl626iVwG4oCRfmGSROM+0uEPOLIjPu8WoJkP5hUBE5cB+sMcWoNKPykhQ/uY3+wT6rbs/2rgxzj8mwV6eOQaU1YPgjjtWXOEMP7www+Hvvhsg+ej+cGCAJ9m/RGaAUfkLXL/+B5zHJFo9iniN3gyZ4J9r3iezbAjrdHK/PvrGhyZeWNnxU6LAzaHNRsOcOBEkEhFaJE4zF0I1b4ZL6S+ZUOx+cg3AeJG2+Ks3GwWmAMSiR3CMU1BJBxS9tOgDTQ0MByHFmMvhpAcNWAHZzaqTWYAMfoI2Boe7NOGG26oq6+9NopYqTUCsc6bt0BrrjUdUTmMib5AAPZJoo9obugnhGAAaF8JwFFwOG1GhJhZooEA/Jhp0Q7aLCckc+oEfg/+Hc3cMHYidxJN5gsmO1IG85WZ8FaIvi9ncOQMyt7TjJmD3IlPCw2ppz6GgmnqTj+ooz/yXp1/2pBqi6V8QUrWU1I+qaFGRZkC5i/p/rul+/8qfWifyfrqBdO1wyeO1vj1d1ZPhQN/UPVKn7o7ScgqVdJR7TCAEa9iaSiAosg8U1cyFu31QutRDU7MedUWztSdPztLJx/3JdWynUrmMkoUl0iptij6MhPRwnlnnx3Gd/555ymRaChdiLK/o5nebrvtQjJGonygEUzHiWQUJAJdOOADIYQoIiKHKP3BPfAC5zayf421PLQDKHIeMv5HkAsgR5Ef4N8f/VuIXjrwgM+3+EQbUYPVyIw90NcfBKo5z88O79AhZVEamUizxXzBAxirgVMI1Kj/q6QP/NHalqBVSSaD5oj7Xsj8xTUew8ulBft70Y61SfTvpZrcQz28JjjlnTWAfzLekCtphAoKaM4MipgngwbWHC08giV8GNDh9plbzhj6iE8Se4Hn2nfKANljstnSWkPa4v8QmJOKrBUGeNwDSMb52ppCrkXIJbz/Jz/5SXgebXLWcb7hcxR3Zud7QHzwLSJtRa0W+u7nWFM22rV7uWv+at73ugdHMA20RjAkTGhsdlA5GxxGwSZzSQ4OejY7m96mAhMjG44NbmZ3zDHH6LDDDgvmMxA6AMDaIJuUAExschf8hIna7Oast6hoAUNk3CVnEeAGAoIpWhpnozpHEITA50B06UQAR5dfeWXoN2laIPr58xeGMNvS4GC41up4QCBE4Vw0jNN+VQZ3EDImM+6LSxC04ShA5oQD0DWjDPoYP3PJeLgmlAhpOrMyJ7Rn0AU4WtVDRV9NQn/BZy1ncBTPwB0k0UYjaFZYawSDoSWdmrBuQ7PmPav0gkFddea7dMh+A+rKRxFpBTJbL+5WbWxW996/UL+/qqGdPyptup30yJ8m60ePfkbv/8jnVMmtIaVzGtMm1YcWSpWGksk29TTSUWLWTOSsHEoeJBKhH0FzkYvqQr3YqxyEjg6l+xfoZ6ccq7O/e5KS7eMCOGoMLQrgyJoj9u45Z54ZzBVXXXllAEfDlVorXQdaBPw5AEkAHSeGtY+iNcnf+c53glMt/IICsiSHROiAj1CsFD8R6BPfEZ7tUGza8WcOZgSqbd63vWq1SpRwdc5crTl9qsZ2EV2aDSb/9d66QbiH639/y61BQ33zjTe1aHKgNNzypXTb1jIHbUM9CqnnRXvwGMbZAipq/Bs44nvm3qDGZpqXSwcGQdbitzSezSCSkQ5w9qfBEW0B7hDM0H4Hjd8ImkXAlcdjfsg7c8ScwufsE2ph0IkiEXwBRwaO7qv5of313L7PF+bKQIW8W5xDBrB2e3BwT9xNgTQRKADYL9yDQzbr5Ug3ns8zSSBKVYUQWNCM3LQQbF+0l2KyfLlruiLd97oGR0hM2Gfx+Kfoo9W9AAgADQjfeXYAJXZcDdlfJ05sReLYHu5cImxKMtpefvnlYSM6mRgM0LXd2Jje2IAK23jtTM3mBDSxaQFQxx57bJAIAA1ci9Of8yV585op2dG8Vilq++2316233x5FpHVGWqJJk1bToiWLNW3KlFYRXkea2c+IZ8LA6Q/PgwAZh0PvrWKl72iwO8ZxJAAAIABJREFUGA/ghzmjDfwceDm8lHG7tADX0ybvAC2bHCFumDqfgzlvlOUrViRCWyH78iqAIx9gVsNz0AOK8UNr60rrmblzNWXcuvrdJRerM7mvdn4XWY8nqF8zlezt0O13Deiaq3LaZOuS9v+SVB7q0qKBgs7+QU0bHvOokh2TggM2/tD1/j61UVOtnlIq065MKtIooMHAwmIpHInYkviy1qWCySydV2e1Xxd87Yu69NwzNNTIqp5KKN8YUk25KPnr8GA48G+64QZddtllOu/cczV2bLfqyXSgcWiAQ4jUGmQcdq4ngCKCGHQDv0DTDC8iuz3BF/bzg04QjMhVA1046gztEnRG8r6DDjoo0CA12vgMjxozdnzgQWgYFi1eEGhr8003Df3BOff2u++KzHipdChIi+Pt3Xf+IYAE1qd/KBKe7GfJXDn6N/gDZSOtl8ER98AvWqCnmUTU8873cYA0Wp/BANBihWzjJryXQm+AC/uiMsZQ7LqjI8xjMFU1Iif3F3txv59pDZLni7bgufb34nuAEZpBgFFw0YjVJmvtzaZlIS748nwDkjiIovantXr0g72GBhHB2doqvqfUDMCcNeZ6fgdow5NRAPjFXDgXXgBCzfHHzZMGbS9lflf2a17X4OjBB/4a1NcwExgGm4BNBcHbTGWtBxEAMCsnLEQrwmayfdjaFztjkn2USAJHqcSBF+0byNi5jY0UfCPyUaV6GCAqXvvugOhhnkiWaHjM3Nng1ljRlhPG8fvDD94ffB3uuOuuIHECjnj29Olr6/F/PKG1pk5tRdAxTvs9cS/gD0KOq4QZ66abvk09PYOhf/QT+zxzYZ8jpFQOQNqib4As5/3gGYwHQAQT4n8DL5sGqAnHAQCRjyS5rezE95r3fzmDIyRr9mY8/Jl9AyAIvhYTshqutymXzOrs4w7TIXvfpHHpmSoVpeuvnqj7H16gXT8tbb75WHUVlihRy6m/UVVffrpOOf792uLL31WirVvz+4eiHFpDAxrb1al6Rpq5UJqihUokIh+dZDqLrSdyEm40a2g1qstcAjJhS2mNaQzp3OMO0i8vOl89JamaaKgzXVG5lo4yxNeicPJ77r47ZB3eeKON1NOzOGhqOWThJWhWEG6IDkKgwMn12muva+UvwrzBtbfeemvwUwzRau1tgZb4nkR8ONPiO8Jv1F/j4DvxxBNDiRJAELzpgAMOCNdw/d8eeyJkyQ451rI57b77/4Tfp685NWjL77j7j5GDebWq+/50T9BUoe1etHBhqP+2pKcnmAmpJcmzONDxcQKoEdG0+8f2aEXmwavwJYub1DlcfbBaW8SEW9Mz2v3vfRV3bbAmxr5zy3xGvdGKJoRHwbvQaBpwjMR/DI4MBq31hoczH7hLEAHK9/BseDBriVaQPhfLpdC9+Ny4LfsvxcGftUo2uUFf8Gf7bzmTeoiUTEd7E03Ygw8+GATtT3/6060AHtbc2sC4Sc8aqrBGiX+VkvGauT+jXbuV4f7XNThic9vx2poQ19CxBMDGASTA0HB2Y4Pi5Bh8YprJHr052dguQYIkh403SK7NKsUmYjavo2QMcsxUTAAwQExqNpkBalCNYjsG7QMgIL7gS9RMGGlHbtoCgFB48je/+Y0u++UvA0AZGBwO4Klarau3v0+1Zr4kS3S0iRTrEGP6gARKn+gz32N65LlORUAfYZrWmkH8BkiuTs08oW63PZ9r7fgJQLLTKtcgcSGBhjwsowwlXxkI8DXt46sEjhwOzTvrjcaEPbD2tPVVWH2WeudM0pGf/KDOP/MRPXPHkG65ua4P7Sett/kE9fcs1IROKVWZLA3OEy5K3zxVem7BTpqXnKJxU6dp7bdupDWnv0kTx01RPVXQrP6iOteYqE40H8KEVlO9kVCCEiBIxNWGakook1q2wy7gCM1RW6lHZx7zeV11yQVBc4RDNpojHLKD700iygT+5OOPh5pom2y8cdAcEQBhDcAtt9wStENExGJyx/y25557BRCCaR+hB0dYBDV8PgCPS5YsDkIH9dH4DUADEIKGcaTlGnyS4EXUcsPP8bbbbgt11ABEaiY1hC8M9PaGZ2226SahPcz0v7r2ulZpn/vv+3MI//7sfvuFNjDtEcxhbYrBF4kEMdVD91defW0AEwg98AacmB35FEBKk37NX4KJs6mFjmt9Xi4NGAg5uo5n2zwfj757sfZtFqMvAHa04s7SH5y0R/A5imeYt9O8UzGgJQcMwcvY98wjY0drxHvQmiUjfyy/4sAInmtfH5uB4/5H3ONoR9YaYdOCuJ3keQbCqzXxEe+PSmPZPGrQ4/VwG8EPqVGPzNLNyDVrsF6JtXu5a/5q3ve6Bkf4INjTn0lnM/KZzeAwUofnAo7YUGwwZ6d1CRBHOxhgsbFgZHj+27+Ga9iIAAE2nFMBGBxYXWqpAJACKAOcQGSYuAA62LJhpC5ea1uxsxujOqd9wNfBB34++CwcftRR4bslPVEo/eLFPUGlO9QsTEifuN4qcaRVwJT9m5ib4Lg5MBBAGaYzwBf3cNDxbAAR46MN5gxJyQCTa9EE0TecuemLIyD439opP4P20EaVq5HT9huv5TQDyxkcOeAhRDY1MzQDJtj77OlJXaupMLmuivr1+f95u7aaVta73izt8DGplskqmysLzX6tKqUGMkqPr6hezOuIw6fpS987QWPSq+vxZ57R3EW9+uuDj2venF71VaTkpEnabPtt1b36u9TZ3aW6khocKof3dI7U2JGDdqMWSe4v9rJDdrp/fjCrXfGT81RM5EmIpHSlL2iOwkGXiKKJZj37bNDYHPrFL2r//QmRjgIvGPPuu+8e9j4BGoCOgw8+WEccfmSgGaKLMO8Dkq688sqQ1T7wnXQyCGJoo4gkJZ0HAAvwgqB03nnnheg3DmA0TxzMOEbzPdqqVC6nBXPnady4seE5l/704qBh+uVll2vrbf5Lp555jlafvFqgTcDQtddcE0DY144/QRdffHHQNGDK43kINtAsaTdw+sXs98l9PxvMeURm0T4Rpj7smQ80Izah25nbwp+jr0azs31I26QET+SFsOaEmctq3z5HADvWCb5jQTfw4xFqCzpDONcakMD3EAppE0CEzxG/O1EwPNU57ezzxtyZ/9tMZ9ASNJNNMOO5tSBdLUclUgzAmWPWyE7XTlFjx3AnX2VubN503+MaPv4PqQtKkT8T/ztq0f8zr6u6Ful1DY7ihTftzOdN42RtUWRLZG5DugA4sOEBBS4ZYp8jTEmAITYQamcYDBvIjnG0HanL21vRWnznPChBGmhG0MDkaAcgQl/sEE1aeLRHgDWYAX2zqQrCgyB5od3Z8xMfDVEJ79hiiyCp5PJRdA0ZOtAcDfb2BkmGPriPXOfSIe4Lc8DYIXycFekb/bGz+dvf/vbQH8CNTYP0wYVunbUb5o9KOQ5APe88A9MDjAUgGIDmCDb/0TDWN+7FuSFyjl1eofxItkGzgjmrGeoMo2e/c6CWFyU0ef02PfTAkA4/cH3d8Iu8Nl6jQ6ouUTVdU3owLaW6pHxC9TplRBbouacSuvnqD2rfI/dSbrCXomLScElKkLm+XQPFsvoKWV149eW65pm19L5tt9M7Nt9CyWxOxXJdNSXVILsj2aS1bLMaPkeY1RI9c3TFqSfo5z86S/3VVPA5ytUHValHJrOhwSiZY2loKDhKf+qTn9SRRx7einaFjgBHHFz4FBFSDR3nc+2BHyDsYPogKCQe1JFMNQLoIe8MAIa8ZaQHwayFdunwww8PNLbzzjsHQIA/E1ojaJ52iqWqfvObGwKAon8P3P/nAM7OPvMMnXvuudrkHZsHB3F4CL5KkydOCuBoz49/Imh60Q6hjWLt8JniGWRMRoOOBmnxQFE/+9nPgv8j9BovuA3YWLBoYaBnC4jwGWsRbW4dDR0aJMBzEM7glbQb/K2a/pLLah/hmOvpv/2l+GzBeKQ8TdzvtAzsa1sYHMgDsLUvpgN56DP3BLDYdFg3EIIH2k2D34M5mGzszQSfFjIMaJyE0mZAny0+w+Cn3I+5036pBjU+s+Lf85vp1Zotnu3+Ms/WLNHn0fqMjWbtX417lys4mtcz1Kpeb98Z514IC72Cm03YDHFbKxsFonf4bFu+EMAMzJ4Xh4xBA0zw4p9eEqQEfmczsvEAOt6Adlb14cGm9uZzJJe1LMwfzAlVOn0CqCxZtLgVEQYDgiEAYphb6qR985vfDEyX59EeDNLaIWu5aAsGixoY4INmCaIKeT6a+Ypo+9577w3PRhoxwfI8mBJOh7yH9AHDw2HMjA0JhWfyok8wC4ccmwkxZv7nXuziSJ/0MUiFbzhkL1ceYM0pYJf1i/uMBElxlPPvwzA4dzajYfjf5pA5T5c1L/es7r/8Ur1FV+iBP8/TwV+drjWnLJBSQ6orp2ylKuEnRGDUWOnSSzo1pn0v7fjBdypTliokbSyQk0caGq4olymoXkoorZTShT5dePmfde0DA9rpwG+oa911xZE0NDCorkJn0AxUysUwx6l0VpV6lDm6qy2nRq2mxdmMuopL9Oydv1XfszN01OFHqNJoKJGuqVEvKdnIBnqOanBN1cyZs4PGmLFef/31GhqIMr3z+eSTTw7VzEnoil/PFVdcEYSrU045JfgZEXABgGId2P9o17733e8KHzy0PQhCpPJASEOThImsUq22wrHJXE+h0B133DGALej7zDPPCkIcQMhmH7RBaJ1o///+79Jg5iPnDqAHR3CABVokopn4n2fTf0xuCEO4CtCHM844Qz/68UXBJwnNFyCI6+GHzhgOH+Eerod38RvPdWqH0e4vHMmdIBP+xl9kjowS+2Lyc14fa/tZL1crWNLbE/ieKxbAY+P702Ys9gdzAN+zMBd4uCKwAA91Zn94osshwYPZT/A81pq94DMlaC5HyrM1AvU7+tICfFw7yxk18/lZwQ3Cbg9xrVRcA7RcmcxK3PhyBUcP/v3pVl4gO53ZdBXQ8Ahqy9d6XuMb2X2BgJwXCOTOpgf8wLxgChA/xAkTOfFbJwWwYbObnR9dhiSESyYSgeB8eDg8Hg0V7XhD8z2b3OAGANKzeEl4NtfZlGZnbfqDpgYJz3XX6AuMAIYAQSEt0SdMdRA7jAxAg8mD5yIJ2kEdSR/whHTmvBxWz8KE7GTr2nN2iLRUA7GimncaAOaTZ3gOGA9Mhvm0qni0zOO13j8r+vMdrcN6o2l0Ar+Wv8Yo6dOSJXvBUS4+YJibvr75emTmTF1x/Jn65oG3acmSYf3qyiEdfdxETZzep+FMSe2VTmmoIeUHpO6kjjqsrgM+c57WXKdN6VJNyXRG5XpDlXpCnd1jNHf2PPUu7NHa09fC20hlTNiZDh1zykWatMEHtMUun1K9O6+5fT3qSncpk6bQbE2Nak2pdFSbzEkNq50dah9YqF+edrI+97HdtPmmmyuJmSNRVibdUHk4qlEGfduvkKgggicAGoVclIcG2gQA8R1aHUxqgAq+h6agUQCPI7/gIySj/ccTTwQtUci5k0wGDRIJU9H+BLNRs1zIRRddFHyVbrrppgC6fv7znzeDIsYFB3CqtvPikN5///3DM2l/3333CX2FJvGVAnAxfgShr3/96wF4Ad7gH/QXLfPGG28ceBX1Ho846pjgPE6/OYR9SPPOGOApgDMf0A50sbl9tJph5ymCBwLw2cfsYdaCz7ybh1n7Ys0N4Gn+wgVhjIAZC6g2Y5l/ee+aX5mf8Rlwwmdox4WFXdGeZwM6uZ95Y44tFLQA2CiVA85QztlA/y18MzaAGakC4Onm1+67tUYrOn96rfu3XMHRH+57MBx2MAhHc7EwgAMAxkgZSF/zyWlqjqyKDGi/aR9m08+e9XzYkBCgy3iwMWGuISfS+HFBkrFTG/czftdfcntL25L5njYASLwc9s59boN2Zjz9zxbA4Xn0CUZmgES7MCYIBwBEH01IXOt8Hkid1vpYdUobaHEAVEhFgC3GCTiiDQgOTRnPAxy55AefYX70z6pX+g/j4pmtukvNsggufQAxW3PVcgJ8w6y2XEnA4MgFQzlY4mB9tMKLHTl9MPlQMD1V1adSJafDd5igMw+drFIlr3o6qWuunKGd905r421T6p9bV1dbVco2NFicqK8ctUDfO+UaDRUXaVx7m3oHSyp0jFcy066HH35E3z7xRE0Y363Tf/j9yCxR71Wl3K9C1+r6+U2P6cq/zNGHDztB1QmT1BioBnCVTmI8q6s8HGk1Ko260rl2DVeLWiNX1xc/uqPuuPZqXLiVzOdUrQ0rm5Ea1QhIQSNoIxBe0PygMcGURZJHaNhg/6677gomMAADjrLQCWDHaT1CVFkh0kaj8Z0+dVorChQ+A1CCDr/yla+EdSILuHOj4eCNBhe6I0wbDcab1lo7aIAdFcrzMJ/95S9/CZqhaqOuO++8M0SV0g/GQvuABQ52TPT4LNpPMqQtKBZbmZJ7lvSFMfM8QJO1Mhbg6AttwAegbc9Di/+NEnwPD0aWCUAf847QRz+YQ/Y0Ah1gxQltbbJi/8GP8GkEuHj9+N5AIm7Oimtc4iA/m84ErSHgyFUFDAx5Zw4ZM2Y2nsEaWgMVgNIowRHCOf3lLLWmnv0AMORZa62zdsu0Gw8K+jfT2XLlMCt348sVHKE5QmNgB1sWjsPQpqIVHRzFl9YAJs7gyTOBxsTFXs0UHNI5d/68AEysDbHEZL8C5zlymzCRePt8tgRj/5846PjH408E3wB+cykPmBCOzxAj7QPOIB4XiKUP9otifBA1BE473MfLddFgsLSDxEdbSCEmPEf5cQ3PwGQGo3EqAvpkkMPBQUgpjDSE6DeTtDkagzYBWjARGLAd1yt44r7xWm4zYHDE+rMG+JJ4n70Sml07ecb3d9zxtFjr1pKFV+mGEz+mz/3XeJUa7Url68rkh/Wr3y3UOpsUtMtnkiouGRRJrhOZqTrs87P0ra/+XoWJTyrT6FDfYFW9fVX94vJf68GHHtGa01bTPp/5hNacNln1ar86c11q9PUrkUmqWsjqrhk9OuniO7T/sWdI46eob6iswWJF48d0KlkeDM7VpXpS5UROieqAJqVK+tZhn9Ov/+9iNRKZ4K9Uq5eUSlSVSkRpN3gFM3DTJ4N36LRcKQZ68MHEtQYz9ifhXieUtanD2rV0IhkAi4taI8SgZcIEFjJZV8qB93DQI8BwLWAAGgsm7WwuilprClisLQ7f5DMieq5UrYTroG/7VVr7A88AbFigsQ+m/V6C71AjGZ4L7wGE2X3AUbPWmiGY8Rt9drRU2BujBEdk9Kbv8Cvag8chDNqnk/6zt3EiN+/l+XwX/DQnTmhl9IcnW2tkDQzzyZx5Trx3TZAUJ6Yt5gLe6GhMruOPs4G1ZG7sThHXSI12/Dhks3700y8nMA7PbCuEPcl47DvkvcqYvHeXG4NZyRteruBo1oLecOAiGbnQqev6rAw+JS8EViz1Bgm7WXjQztFoRZzvhw1bqpTDoc/YAREtomqmqn8hidrf2bZtUPZCpomF86MK9nbQ4zkwBlTggB2DGmue0AaxFrwDVHjBBAFISFc4YFpzwNjdHuODmKLs2vPDvYyPZ/M/18EA0SCxvrxCKGgzgRzmNCQ7P9MEa/8pR3XQvok3SG6jlKxWctpc/t1vltKwMysM1T4UPHy0Zk2r7x2hZNOxTex91bzuuuoMdT1xqrZZd75qbQUN9Y5VW6Gm5xsEQMxRqqOo3fYuqJ4Z1nD/GF16bkm77XaKxkzuUqM8oI6xU/TMP+fogYce07vf/V6NHdemdILI0JKSlZpS2S6pf1hqz0q1QQ0lMnp2ofSNb5+n3U76qdpXW1u9lYTKtYay1aIS9aIS2Q5VUxm1lQZ1941XamJqWJ/afTdlCx0qQ/WNitLJmsrFRqAn6AAas7+gQQ7g3rUT/ZvDqR2tZfqDJpzTyAce4NXZ+fkdOsVnCNokPxuHK/SI4AHdO7kgYItXNpkIGi3AkpNREglHKgFM7sVqJCgB2FqmnmbdM2tTOGy5n8PfIej0OfCnWuSEzDPQNrl0EECA3/mecTM/aMvoH3zGJqjRRqOiOY9HGFtDZcdmfoMXAvoNmJhjAGMovj0xqntm53DzLAtv8SAC8zLGw/cBPM6cFfg6/M9mOQNCxozAAQiz0BHn9+GZzbI2L5fQMevRL/YFfcJ6AM9nrZwnzqY882T70Np94+U++/Vw33IFRzhko6ZFsoF4WDSI1L4Io2W+r/YCeWP5uTAHp2OHSUCMfOaQZ1NiU0eygvmg0XHiQwiMTWwTVxyEQUBxKcdOfJa4bDfmulwmYjzWtITw92YeGddfg3nSL6QnJDwYrw8nmBf9gGHBDGFgZqL00f5UmLy4j+swB4Q6THPmtByueS7fY4Zj/PQ/nr8I8OOyKHbShTm4xhR9dDFSS2evhGT5au+Ple559ajwJjTKGlnCtRZktPRp0B5ooVk6whoT1ncwndDpB3xZe7/9cq3VtkS17owqPQlla2uod8J8NfobeurZjOaXFumTX8iqXCtrxuNTNOPpN2vb7Q9VZ2qxypWGqsksaiW1d3WpZ/EcFTIJpVMNpaqTNDA4Rx3jC5o3b5HGj52mdDKv4f6Fmjf/aX3tunl6+wc+oenvfL8W9NfVkakpUR5UuZZSJZnTtGxNJ37pIJ33va9r6mQ0Wwq/kQKgLU0emEizA43aZBP3bUlno7xO1qbGBRyDJeii5ePVNNtbu4DZBG2INUHQKk7d+BxhGusfHAgaW3wHnQyWPQgNhigkNaJkg8ViS2NPlBxmORLKKh0VEOWaeLV5vuNlZ3No3RpiH7JBS5aOgizoI7wd8GMfLDuiW4OMFgdQBE/hLAjPHaVD8tNPPtVy0YCXwcOYC/NK5tUBKvBfgBGCAGAmlGeivh4gr1k/zmsXTKux5KX+3lptJ4zE54d5t5kwHm1Gm/BbrnV+PANQC4cj5VEaiZ+QKoPnANRcFYH+cP6E1DGJSEjleT67bBa0U/xIz3g9/75cwdGcxQNhcdigvCAe229fCcl0eS+cN9XSz/FGgzhgPPazcS4QiC/4IMFAa7UAJGAazhtkO3HLt6YZyROXsK0xioMhgyj7PTmJJdc4GpD+wLABazAAiAHGwcHnkG36B/FDuDBF+mVVuNXEjJm2IPzgH9Z04MaOzv08DzAE8OMZACvC9B0Vw3f0EymNNtGqmXnwmx1fDbLssGjwtDJoFpf3/lvu7TfBEfsgVGdfb72wH14pcOSDlPW2Fsn5YIJvxEBVF3xpZ526Z1WpoTmanxjUumPfouGeJzQvPUETqjk1xs/XQ3+foof/8ZyOOTur+TPL+sG3szr82HO1eiYn7G2VSklVNZTKZlQtFVUIJp+GKsWCMoWKqhpUOpNTcSildCOtTKoqpSv61R+f11+X5PWWDx2kuYMpjWvPqDNVDgWai8po8PEHdcf1V+gH3/iSOtqzKtYTKlK3TXXlkwmls4UADKAz9nPcZwj6UrMwKbzAZRlcpNk50wCm8ERrlOKmd+gH3gL9sC7WNlkgchCE/fhsAmK+4UWzn5sR6mRZG8z3P/jBDwKgwX+pqlSLXumvTWvW3lorAd9wBnv66QM5k4rSQAA6DLAAJ7xcTDceBo6Gi/HDNxjLSLXtRtr/f3/0sZA7irkEHPAseBAv+9Uw76wR/IV+0n801qzXUHE4SjZbj0ASL/6PgyPGZTMnbbJvmQv+X3Nq5NLg++1vxNgQ/ABHFvziQoH9mUYLDknFwbOYV8bGuOzjGmiuHjmM+3lxzZXHNdIcv55/X67g6PmFfWFhXNAPJgIhc9iGw3+UNuflvXCtTRzzBTJoCZuraVbzdRAahANQQMpYfeoagUggKJgVEiCbN16fyCr4wCyaUQc+nOI27niUj8eN5EB/AEPWHtlHARMZBAxThYHwPdcivcEwnDuJ/liaoA0YLlIiDIVrGI/rogGw7GCJ8y4ECQOgbzAoUuWHQ6Hp40C7ME/WG6ZJH9wm/XIWWZwouT+UgGja/kNY7ShDyZf3/ljp22+CI9aRXC8cLDY/BIl6lJK9wZF9MKwFRXqHoQ/ni7rosC/o+/s8prbqRA10VJTp7VN3Pav5hYQmFVOapz5lJqyj++5L6pn5T+mYHyT017+167pf7KQTD91TSlRUrpeV7cyrXBySalI2k1etXJEyVTXqGdVrDaUyVSVSwwGwVMrtqpNqO1PW5793ubb54g+l8ZOVKEvZSn+U1DGZ128vOFtbbfZmbbreFE2ZPF75MeM1WKyqLZ9VqlrRUKkawAv72vvWYw3agWZ+NBeatTkJuuAeaN6ClWmYeW9pXZJRZnrnOHM+NGgD+iZXGbQNTzXNcRjCX+A5O2+/XaihRiQaa0yNLXyOcMamFEkiF9VGs9DCu3mzU314j2M2Z0wGH8E3rVoNfM3ACBAHPwGA2NfKgC4Iw41GEBQBdwDx0WpO/nr/AyFbN3018HJONQvh8B8ACnOOsPfOd76zFdnF8+Pmv7jQao2SwRL9d+FwR7gVcvkoWWcTgDg3kU1WPBvQBn+zkBufj5HyKI3EXyqlchBqaBPNGCbeOLCFf7asNJQDaWrIuMbCykjPeD3/vlzB0fze4SCF8sdhC4Hil9JS6SUjx8W4w6ZDu10fZkVenDhQiiNxiBAJaeazzwUpiU3L+DkUkCKRYhy95/GZmOMq0Djij6tkeVYANM2qyW7D/Yn3a1nzZ3OHARrvMHAYHkyOVAEwb0CtwRLrY8d6QBZjYz1ZL5i05yE4pJbLrUKy9MNmR/yheD31z6eDs74PCDsDhxw7zRQHK/L6r+x9w2xjbSQRRwBYm2NfCbMmDqPx2k+mdcy0fD9l+nR9f9dpOvaAourlrLqqk1TNzNaAOpSpllVKdGpcvqRy/5CG62N119NztagtpZk947TapO30pomd+tAHd5CKg0qQQ6zQxhGsCqH50EbPsHIDCVnkAAAgAElEQVRju9Tfu0Sd47o1XCork8ypXKwon85JycWaPT+v4697SFsd9E1lBzuVaUtoqD6k3JyFuu3yU0PIOwcc84Hmm/mBtg38GBN/LVNWOt1K3ZHN50JKDxItImBwnU0wdv61rwrtxf1AghNwIikOQJQawWxXKQV6O+TAA0P5keHhyEUBerrwwguDaYvr6AsA5O+PPaLvfe8Hem7mzPDsddZbL5Qd+cCOOwV6JY1BS7OjVBBWa7VG4CuBRxeLraAKAzKup30OYzKI4+cCrQJKMK3zv01n9jmC7jkDAHn0w3m12G9xSwJ9NzC0M/SyaIz8SoCsuGmSftNXm/foH23RJ0AS/WyZORWZlenz0m4LrLdzy/GOIMec2X800McIr/lz5wXQttFGG7Ui/Ny/4L+VTrXMmubZFowDL6xHz4j3jTmCP9KXfz4zIwiy9veKm699XozUxzd+f/EZWK7gCLOatRIsOloHpAoYBQACm7zVyEa8JpZgM29mi15RFzBOIEbl9j0IkmCtHhgBG5Ux84LRcg0MLc4Y7GsUV+Pamc4mqjhgCIfai2hWXgrhek7db6+DtUEBxI0dF5gMGh0AUSj5MGlSq9gskSEQLoyYlx0THQ6LBo17IWDas8TMuvIbzAEQZodCh/q+IdW8Ojs+Do6IhEJwYa1sNh6tZhfNJnvc/hu8s7YEaYTcPdm0Lvr8Rjr0U0XVqxl1VSeomlugwUabsrWy6miWh4bVkc+p0dmlGcW8LvnNDP3Pvodoq//eSed89wJtssFb9b53b6lacUCqVpTOJFQlYV+G4rKYTGqqNKTnnp+t1adMjaJ7hoaVSjSUrlelYkGfO+eX2uyAb2vi+HU1TDHQzKD+9yvf0OlH7xf869CIsMdNswG4NA/HuJDDIepornAIViuh2Czh8JTbwN8H+sKp2hoE+yxB29bc2Ik7B9irE8HaCL9R4JY0AQd87nMham333T8a2iO3EocwAMmHIs8fHOhVZ2e3iqVSWIeHH300aI2+9e0oSWRxoE+ZZjkj2u/rH4zMe01zTbJabZX2Yd4Qhsj6D+ihuG0ilQp0DG8gSz4HNppk3h01xrXQt/0s2dnMHUKYzV0263MmeA6tRfb1nu/4oU/6EKcj8XXcx/OZV/qLts3zyTratzFEcDXBUfzsYd7ghU7RgLYIoZb1AtwBjn2N3SBejFrnzZkbNOfWbtkHz/RAwA5t2dHdQJv2gsanHmXTNoA2/2RctLvGtKmtxL7x/EwWeF4dLrLqPmW5gqMnn5sbiI1NAVpHBYiZBm1KJBlFNt64yjGugTGaXtGn34eJ1dMtYlMkkUBcca2Rw2QhbJircyTZN8OMgM9s+qWdsu1Q7SRqS2uK4oxkWXPnuY5fDzNzjbMNN3hrZP5san1gzDBBDjckMa7lXg4OQI6z4HK9TSeWdGAIAERMi4wfZg5xw3As8VijaL8j28hX9PVfWfsXB0esrSV+74fRmtVw2HWEmqVzDj9MeByes56bobtO+6A+tXNRtWpaHfUuNTK9KibalK2WlUX7U6LUR1WD2YYeWVjQU4vX0sFfPkmFcVWVFrXplG99W+/c6O3aesstVMg21KgQqUWtqrpKdbJ8Z1WqSPsf/EX95MKLVasW1d2RU7UyrEotpY5KUXMTY/Wps36n/b74faWq/brjlqu05tjJOnjv3YMpxX3GbBx3sPa+hcahU14eZzC1pBRqk6GtIMkjtRZvv/12XX311UE45GXzlbM289nFSzHb4ddYr1ejskNt+WAaAxyRhDGRSAZ6wrn6U5/6VEgyiaM2PAVBpaOdBIeTtMWWWwY+PH/RokBvhbaOwIfHdLSFfpTLFZVrVbW3dQZAF9FsTblUlJzWEVrmA3wHSCiWy4HO0cgAAOBjAB40z/QBTXLcB9FacQNB7nPmakA5/APexlgNkuIa8zhQYo+yj+xcbZ8s7gM4uMaZE+eireQe54IKqQiCpixKwRAXavkfUEX/XCCb+WPMBsYWXJdF++TBc+Z5a8T8HMZp/m164ztrsoJSoRFp221qZUwI2xZEyaMXP3O4x8oIWx1WVt60IvR7uYKje/76aJSPoxmh5kORTRaiK2pRhWBrRAwyrFFZ0Q/Hpe25XlADCswKJm7AgSveQwAwKTtWMm6rTmnDjpW2YQMsmTMIFKbD9cFc2ayavDQ4+k9UqgYvJnr6AeNEApy2xtSgSTBogcHA6FFVw5QgVsbBuNA6uFQIDIX7uZY5ckZw54GCqQWzyhqrt0L+bdu3Bs0S+IpAJKtqHwyOWCPWloMEgOTXaMERmiP2kxk1+xI6wPyCFuav99ypwTsO1fbvHFS1llZ7Pad6sqJiMq18raTGUEFjOvMaqg5pcapDF934nI466QpNetvbVOx/XOlUQWm168wfnCWVq9r74x9Rd0ebBpYMqKN7vJQtqtRf1JLein5w6v+GbM/FoSXKJEsSof4Txik1+3GV0uN0/BWPabMdDlTfzBm64/qrdOYPz1ExFZmtoEPA4zve8Y6WxsggKB6p5rxd/BY0Jm25oM1Bu3L88cfr2muv1emnnx4SL3KYs9d//etfh7B8aALBg+vQqoXI1lqUhTmbjaKn8IUiNP2Yo44KZT0mTpzUSvBINOoXvvCFoJ33IdlWyOqaa67Te9773pD8sdDREfpFjcUQqdq7RCeddJJITjl59dVDSZB11l43aFTgOX/+0z264IILQrTVAQccEOYCPoTwFNJ5NIM6AAAWeKFrPrs2pCPY7FNpXueEthYc6TOABB5nTZOBtcdjjYr9L9Eccb19bVw2hPsx11u45NzBCT0eKRdSypDssxmZZp8x8yoAFnyMccIDnaLEADhuDn0x/oBbBbzU0WpWBBiQAc7ivk0+B7ku5FrKRrwe7SBAzQAaTVswfzd9Alua3mZHVpbzc0Xnq8sVHN3+p/uDhOgNCEGwyC7e2t7ZETawN4vBRos5vwS77ms5wUtrttik8YgAJGdeVpda2gBMOETXUgHEx/xYVUs7/AZhA6JQXdu3wQVucegzEFr62Sa6Zc1PHLjZpMX1rAcMHcYM6HEKAvpMP+xzhOaLNgyE7NDI71wLU3AUne382O5hGKE4YzZK+Mi4DArNCOOmi9dyjVfpZzd9GtgrLh7Kmr5S4AizMuvL3rKplPV1tvY/3PgrbVg5T5tM6w8V7vONuuqNpMrJpNpqg0o3JquamKtB1bSo9mZd/+cBnXTxFSoNLVImUVU9W1St1KZUvVsP3/+Izjn9Bzros5/VZhttoUVzB5RP96hj3GTNfm6+fn7Zr3TIQQcom6wqoSElc1KZfGM5Eui16aG5Be3/rQs0edxkXXzOOSqKSNPIZ8o+MsGJuAmW2Ov85gzY9heCHmxqq1dLuuyyywL4oLwHWa/RIN1www3Bf+m6664L4ISs2e9///tDQVoOcEqMBMfoXJsG+weUy2XCHM6bOzv4vlz2s5+FArRbbvmuluAJOLrxxhtbleXpX1/vYu2xx15a781vDqAslc1qhx120FW/+nUAFXt97CPhOQcf8sUA0tC2nXP+eYEH3XTjzTr6qKO02267hTWkoO4uu+wSxkv9OMqGYFZDAwzAQXNksxH7x3l+6IdThSAkMz/MlX1KLZzBE10RAJAEeHTCYDs8027c/QAzP4DIvow8x3MPj/T3gDkEOngObfqZgEBrz22WgnfRd2fepi/W7tkFwTxy6fNqaV5BHiZADk7sFhDMlwPfq0daOQMtuza4XWoAhjJRPT1hbtESApztJwY4WtrcaO3cG6a10XPu5QqO7nvo74GoIXgWC6IA/YLK2eRT1/xXKCSLH0e8cfPa6Ie5fFowYjfiN/G672TQ5sW4rZqGKfA7RMw8hGSRzWgz5sqSqDc3xMkfz+Be5i/ksGg0NHlKVIcsDqheqknNUtjSmhqPBYaCWhgJDOnJid+cERwmA7E6ggMQxfpxnx3S7TfGZ0wS9jtD8oHIHa3xQtrDlcWkunx21qvUahMcsX8AwwAY1tGgedRJOGPtGxyxP3kWUvn1F5+lT256u6bkekVWnpyKqlY7VUlW1F4bUDXZrlq6V/W2bt31SFprbPphbbv7B1WvDSvVyGmwPF/tXW/Rt044UwcecIg6O5L61eW/0G033ql3bPJfes/mG2jc+EmqNVK65OJLddgXD1FXR17VoSWqlQeVy66hBfWGnnxqpi766WVaZ5ut9bF9DlKxJKXGdaqrrxoOXw5hm4StzWDO7C/kzMg2rXGgARou/8X/BWDEgYu5C3MTIIj6Z5ihP/zhDwewhP8Q/IDM1fgP/eY3vwnakFShI/idUPuN+XtmxtOBbz75+OMhqvSII44M96HVou4aJjc7J9Ongw/aX3fc8Qedd/75Adykc7nwfvEll4b29v3UHqEoLX066+xzQ7Hcn19+eWjjPe95j3bcfkcdd9xxrQMYIQkgRMQXddymTZ8e6J+xWjsSN1MBdpyZn/GggbFG2HyHOYubtJhT7otnEjdPNCiBr/Ac12O0aR6e4pQItEnb9A9ACZ8EHHGvA1AQzhz84aAhF/61SdDrbY3RfwI+nvpH5KCO47kF4xZtNUPt45ooC4TwS/4oLO7IZjStjA0+TJ/QcMWTaMatBRYwRwJvrxKXWWkfs1zBET5HwXFsjTVaakmYYyj6N3++xk2IknGZucQ3jg/vFX1mrSmy3xSfDY5I0giQcXi7idyMwdKETWr2ObLjKr/DACAQ5ib4CzSr3IfDJhNl5XXNNBOu52wkgGHTAO9xvwLGAnE+8ffHg/mMg8Frg4YBRmMmDCNjDWFMrCtOj/SH/yFiGKKBlJ012Q+hHEG10gLEcaC5oq/5KtO/4OwbqfZZG/aZGXlg5qPMUE6qCwPf+J5EMmefnHXCYTpxr6fUXuxXKZVRXr2qEbGWKKqjNqC+fJsq9YKG6uN1/T3Pad9jT9LYNaiF1S5RFiNXlJKr69ADv6FPfHIvbbr52mrrSKnSN6z5s/t1x+8f0Mmn/FAf2X1H9fQsVlsuq8kTxobItkStqnuen6KblyRV6R3SCR95l3bYZQt1TlpPY7oma8HwYg3NXBjoD7q1f6DNhH53PTEOdWgAoILTMpqY3T60U9AWAQaJBoQettxyS5188smBvjBZcR30A59E8/PNb34zmOIIwV80MKyOtnb0JWFtZvzzqUBPwwMDoUjsb397c1g/zIU41F9yySXhM32i3WOOPlL77LOfjj/hhDD9C5csCe0e8oVDw3i+duwRuuwXV4QabUcddZTW32BDnXbaaaHdg7/4BZ32/dO0zTbbhP1hnsA4yZ2EL9UHd945rC++pBze0H1c4wufQJgDnMAH4SM2JyLw2e/KvMWHuTXtTncQd1S2A7OtEYAfB4wwbieuNeihb/QBngMv8zPpp90S2I/MP99xPyYr50kyL/e44uCP/5f1orwTewdQFudvjDe004w2tpnQeZQA5Oy7tnwhgGiAJfMcT/cQNLIU+Iu9zO99Bo3E/1cZPracBrJcwRHRahymED+o185mLGzIf1MqBoKx2SauLVr6oF9O4x9VszYXuN+WDuKaI6uErQnyNdaUxTsQv8bqe2vTYC4QOUTj0Fg0LzAZiBkGEZwMX4BYljVIa3ccYWZzHv3828OPhDbRHrm+EyYGJ3ijXe4n/xF954DlhRRpfyofGkjfHBLkR/KzHDLMGIMPVVN7+FJMgqNauDdujmYgBo6Q/lkzTACvlOYIcGSTqTUGZtiAo2M/tavOOWKRUj19qmSyKiR7VCuvrmpySB21Ps1Wt3530yI99KQ02CF95yfnaZ31NlcGjWxtkZTt0/xZdX3v9Ev0mf330VvePl7V6nxl6iklG+16fl6Htn3/dnro0b+oXi0qlWzo2Sef1phCuyrDJb3lK7eptM0+au8paZN/XKWbf/o19SxOq7YkrYV9M7SwHIXOO0+YhZkQ6VUstoQABIUxY7r1yCN/C9Fp0ArJFlOqBA0LpjOAC5FSaGn22WefkKeI9gBDNpfjb4RW6dRTT9UHPvABKdchtM+pVCI878l/PB6V4Jg0KbSz336fDWALfyBMc7w7qozPG71tA51xxplKplKB97Z1dgbN4M67fDhof0464ZgABmbNnhv8qc7/0Y8DsAJwbL31NrrwwotCAV1eDsuH3rn24x//uE742teCEIQWCwBggSkAjyY9W5hjf7HmgDsiXnnZSZn/ze9tWjKPiINq/rdmPGzfej1o9gA+tI3pjDZZM65jHMybs0bT9+Br1MzWTp4o7uN7gG08Ea1NXT6zlg71N59cFit5/LG/h/nEH8vgiOvN7+I+RxYs7YzPPI3pipKL8uL5zJEjuAMwS/4r87XnMK5Bis/VGyzvP5+B5QqOFvZH1elZWEwwjroyo7QTKASPutDZeVso+3WeBDAOEA2SIAqAEn8UXjSRwpBhCoAlE1M8b4rbslNgsFtXo4SNccI1cfH+3DORqcUFY/kOsxkACYnGdd0APHwHI0LzEKSeZkZfmBFgCumRvtnE6lDn/3zLvnp3LC15xSWz4OyZjnymljZlWq3N/Pv3+DVux9KpJUcz/Ljf1dKjjfcpboqOP2fp9pbuX7zP9BEAyxph9iEnixntaDVHamTUUF2q15RO1kMle/ZIrqNDg8WSTtp5gg777Ebqqj+rZJkq8x1aoroefT6tW+4d0lR1aYct83rrm8fo1r8t1sRtPqENtt5KXbWikgNV1dryuvfee0W+mwMPPihkxS4ODypPMtFSSc8/W9R+B31Rv7/jYqm2QJWBsUq0dSuZGVCyXFPuo39TeYcdpFq3xl9+gn7109PU1v+EFhTHKp+va60pa7Y0a9YMx+eyTKRtggijKHHjRT/5cXCUvv6aa8Kh1t/Xp7322is4oKMNAsjgr4N/DvPNH35GrBcapv322y98d8IJJ4R8RAPDUag3z3TOMMANdISG54rLfhboDaEDTRHaGwABhWnxccIB3PUKnfsHHyIOYu7HnLfFFlto++23D2DL5Z0YC98decQRAaTxfPpJXw499FDttNNOARhee8NNYe8gADtaNW42cyoI9izzwcGPkMQegKeEXEnNPFE++C0YsbczqWjs8f3qvRl/53fa4Qyxpt2h+PBFpxKxKQ5tN30gIAih3Q7Xcf9X+murwItxHAuwDlixIMwa8t2jj/wtjNGVEegTLyfIRPMDOPOcWMNOn+wD9epxuzee9P/xWtXgXkokSe/QCJGjyXpFq00Yg04cmPuik5ZojABNZ87vCUgdgGQnXDYAaN/2YGdgjucLMSNyqOPrddmsZYpLBUy5pTKiGSAuAAvMD0YACEWTZKc9g6qWNqBZyiGEH+ejIrE+cJdmROTpcOiy09LDWDhEYbpo/9A0wAyw1fNM1tPJ0/iN6wFGrK8jV2A6MCc/f0Ve3xcCjlb/l4tRdlwzUjNTq/5hhnGwaSBqtTdMkrX0ARH3b+BaJxt8sfnhkOTZ9jtbeh15jn/j/5DbpZk6w2aJeCg5KRpYs1Zkzigz2CcSGVXLzFFCtXqUt6xMiH4ur8HisM7cdzXtvetbNSn1tLrTOd14b1m3PlTTtu9eW9ttXFS5bSuNTy1UstSv2ZUJuum5svY6+mh1ZoaUqvSpXh/XSgNBLqBgauhoU2WgX5mOTl12wTV65vkFOvq4vVSvUD19TdXrmPoWq39hn9Y4bkjFLf5LjaGGCrf8SN/5zPZ61/qTlRs3TZOa+Z6YH9pl7qzZ5Z15LHR2Bodpns0aXnLxT4Kj8pGHHRbo8icXXtjyaTnkkEOCxuhLX/pSoA9AyhFHHKFtt902fMZfCIACuIG2AEipbFRVnedBV5iI0NBweN5///365J4fD0DpsMMOC75L7BdAx5577hl+d2419hnmsYMOOihottBOEdVGviX4BQAJ7QsADTqmLcyAP77gAm222WYhbQA8G4BEH7mPqLl7/vxAmAf7ISL4GMwFoS0d0YaFOWu2HWDC9y7cav5vc1jYn6VyizctTUfQhIWLuMO2eWMQXprOznxnR2v7iTEnhMKbVs1rTcMvxXJh7ZIBnYUSpyLAIduJQ+N9aUUEz34+AGPGHo/Uizttr8i8cVXv23LVHM1e1B82KATHAc7hjerSDnhMLgTPYY7UAwOwBMH76x0c+TCNb8K45gCzhaUX5hjnRxgBDNJaJB/ccb+nlhmrEflHxaVhEzjvaKach8QJ8ByKTfv0hTWFcULc9h1DAnVafYegwvC5x/1A8sSsuiK/XkhyZMwtwNmIVPs+NA2aLIHGzZwGJz4oYJCuSRVnyAZbtGUVenyO4vIIh2Fc8obWWAfWxPmzbEIwiPLac5+dU/kOsOpUDfZxGG0SyGyabNRDIdqKCvD1ZEbVWl3JVEJPPfl33fydd2qf3dfQrBlzdM1NdW2+yWbae6cpKvXMkDLrqdyxUKmekrq6Jun5Hum06+7Tty6+SvVsr9oz86TyGqqVy0rhh1ergPJVHh5Qls+Nhm79zb2aPGVtbbDpZNUaA8oAphp1KT2gu295UFv9ak1pg62kRFFjnntEu9We1D6f/riorNaugpJtUQoNRzix9sxb0GpkGFM1aDfIQ8Sc//2xv+nrX/+6Zj7zTLhmiy221B577NEqbYEWCfBEfUIcnTG5oVUCLHzoQx8KztIAkXPOOSeE9zcSkXmK/YEAAqABHNnH8IIfnx+0PTh2OwIMusPkxd7hYOZ3tE2UCwEEkVkbk995550X+AQapltuuaWVW4mot2OPPTbso9NPPS3kUAJIoMniOexfrsf0d90NN4bnoLniuSECtanpCtqcZjSt/c7Yk8yhfSoBgowLHsNvFuw8z2hmze8MVgxMebcfUMvSkEj8mzACX7JzM31wySTWMzjPJyOfOPsOGYDF21sWf7KZlevjAMnO3QvnLwguCYBZfmfc9In1Do7WHVFUHr/zHncvoA07+K/IPHJV7ttyBUcL+qIyGrbRo0GAsF2E1GnZQfXY460VafmcjFJyXdkXzoeux+GD0QCGPEp28oaYIDhLZTArO0DaUdJgy9oKO/Qtbac2Q+7v7QvrB1FD5F4fpEYOA1TGaAVhshA3QIh3gBBMid94Nukc7IdA3+ln0E6s4Osb94HyGhgM8dkZoOOmAB8EliqZB8breeQ+a3NQt8fBqIHXC+3bF1LS2h+B63muzWMIGRw4HAaWSJ1XJn4QuK8GtYTYs3YcqkFTMsraatVqXYlaWYV8ThUlVUzklUpnlKqX9dMfn6MNZ39Ztz5RUnv3JB364fdpYrJHPYP9GtPZpcxgv+YXFmtSdqrq/TUtrlf1hxmDyq6ztT6wx64aqP9T+aE25Ts7VS+VVG9Ulc7nNdTXq7b2dtWqVdXLOSUTBaW6Kio3SkoM5pRpDEr5pP737Ot02LxdpPEbKpnuVVutqk3vvFDnnHW6ij1PqD6U0SBtptNhHtnjAKU48G2QLLFUDg7TrF0hn42CJ9AqFQqqVKL7DT5dtBU6oS2+NzCAHlg36ArNLMJIpRaZ03ixbqwP33Mt9/cP9LZ8UrwHWW8EJX92n62JBPhCl2iCbYpifFxv0xdthJw6+cK/PR/adnHdsN8qUXJfzEKY1fE9jOcDsk8MzzaQsGaI6xibgRB8iz/7XzEP7YUIMCxNI3GztP9nfhwlS9+dPJE+s3YW3szDAh0vFQr/QkE1I4Ejt8c621+KtlnD0nCxlf8JUGRHa/oSypCMG9sam02DQePWXIuRzHor+/m2ovd/uYKjWQt6/y08H0kZaQHCcMFTNhTJvDh8OSzMvHl/vRcetUQS93WJaynQHMFgYCgccHY2tHTiSBuYsgFMXF2MZi6uObJGxN8Ryu+oHCd05DMJ1Rw5x2HA2rlgKcwe5h/AQyoVpEGnAuBe+0QF+/sKDo7iGrW4xs7fO8mhQZQ1ojBn/jCtWGXu+bLfnQGNGX98jePaqGUxEPs6LM1EDW7ZG5ZS6Qf05QM6+P40K5IHLW2tFrS4rA+ahpBnZ5Q+f41UWnkqwdZKKjYy6quS0iKnbHVAn/vEhzRmyTyddOBbNG3sTA2nxymZWl1tgwuV1xLVsimprUOlxVKmUVNmbFIL6536+jk361vnXqrcpJzaOjKqD/QrCdBu1FQCdI/ploaHo2lL56VGXkoNaaBaVkeqWxqYI7WN0ScPu1g/X+cIJevjVE/0cLGm/fZc3fqLn6g7+bwSjU4tGf6XsMFcu64W6xw0oyRkrdWDZgxaI0kjoAhtVtACNKJAA14GPz5EWQebX/jfAgPv0AzrBvAwmGDfYPZiDTFfBbpMR34x3lNed5fq4TPPgx/wnfctgIn26aO1YlxDO3E/OZKE0gZ9dwg5tGyNJffTLveyd1wnMS7cmt8Eft50KDaQYdzWIpmvMS5rk4pDzXVsEsG/aW1j9dDcNn13fiT6bKBmbZOFAZvh4H/meRYcX6rWiOvjwMzrag0RfljwB+jergZOcMn8Q2do1vy8F9Lee++s6CBiVe3fcgdHZrzehBAlIInPSKkQG+GvbFg0SiZ0I/tVdeJfyrgMjsxs4lqLQJjNPDJxlbOJlu+Q6NDKBf+ebLalvoXpwjjiGVZ9SFsSgklhM+d7R5jwP4SOVMS6AYIgctYRgucewG8oapnJBM0V6+pwf+53Vu3AFEapmXgpcziaa+yHYCZlia4FlOpR7i7WhX2N6diaAEuH1sq90Lu1AnHTQVyL50ivODCL/++xxduOM3lL7HF1PuuBqcXaPTNnxki0IWNxVvulQ4X/07ksJVLqSJTVKA+qnCiomOwMFe07Kz366Hbv0Fb9w5q8aUPbbb+W1ps0Sf2zZqk6Vkq3dSjZl1OpVlY2nVc+15CSQ1o0UFatfV2dcenvdNg3v6MJa41Rtq1NDULzAVMAkUxKteHhkPAQh+lsNS0lhjWQpi8dUq1HjbZpWnPH72nW+7+mdC2jWrKmRrWm3D1X6YojP62t1u/SUK5NGUWpOCjF4XEAACAASURBVNjzzteDVg3tCwAhkckIAQWfo+CDlM9G+cCaZpaBoVIAOo7upC2DFNMIewqagcZYb+iSz6YnH+gcvjieQ8cEQLCmpPKwpoH+OA+O/Q/jWkwDAsbB3mTdbYqL074jyMLerEeZsnkWoMNh8PzGuKBrAyfAEUDANB80bI3IZBX3ezN/MqD3s60diwN9p4KgDQO/pYU506Q1dKYP807mlP/53WcL42EM7G/TTty85jb/E3ASFzrhufBIgLPnmvVEIRDPd+ckuEsLwR5v3Cz/n9LeG9ePfgaWKzia1xNJ0N6YloIgMg5uRwogQRHqCdOxqSGg/VHmWRn99KwYLcQJ/t8kDP3/6CLOPGCIMHYObtYBBsB3EB1r0j12TMuh1xIjTBviDteH0gXZIKk68o0DFI0IzBEwGxy7m6HNmE3pK+Y2J2Ozw6/9W+hfYOzN2norxgy/cC+C9N9kzHGp1WZJJEOXP+B35oQ97AMmLpWaebIG/uPgia9XHNhaqIhLqEuDIDPvuPQZv4bn2G/Jh7w1AFyHJsR+IFwLTXLgYR4J2rB0FEb8cl/lTEH5Wr8KjYqGaklVc2OVQdOx+CkdudeOOvUdVT02p6TfPbFYm223vj68zTRlKnPVX8yot/stWr2xWNVERYPDQ+rOdCqZT6t38RItrHfp2tse05rbbK9dd91V6a4uDS9aoMLk1VTvWRTtya4u1bJ1pZYMSumKyoUOJYYbymTL+tPTDW199J9Ued+ByjWGVUm0q14fkmb+Tceu1qfjP/txzcpX1V6K6IR1AlRgjmJfO4s4KV6hkba2fHjm4EBf5EPS1haSK86au1A4YgMa2PMclNaKwOcMpC10sI5c21rXWuTf5H3kbNSYqRFOKN5mrRDrCB9lHTmI6a+jomzCon36x7vdHfws981AgjV3hmlfwxidxT8IOW3/chiHL9Am0XPMGdcC3qx5pg34EPuQ/tF/Z8xmfC/0AhwZ7L/Q73FBwr+bP/rdoInn82ybvqBRotWW5q1xOncby9r/5qkGqdyD0EiwSmd7RxBEnMbGCX9Zj+ALSixnnainSAu1tOb+pTz/5dLmG/eNPAPLFRzNXTIYJbtqFi814bEhYBIwG4iVPBCYatgwqGZb16/gmoWRp/eVuSJOJP/GEJp5asxAfEjGiYz/YQpIo3Z4h8HBHBYujg6SuHRqu3toq1YP64OZBebOWqIuZu0geoCACyHSBuAAydoSJtfzLMAWmX9hwIQrex84Q/YrM0uvfCvMnbV1nlPmi0MgmA/nzmtF29hc6HlijAAN7rfpwHPt9TJtxE1rPihYZ6/FC2mdaMMSue+PS9HxqCGuNSBmLwDoOKg4pPizhApTd+XyoDUbpXDSn8wpW1ykCW0p9Q/XpbYJKvX1qjrjPv3vcfvre9N71NM1rN7uSbr9waJmLSxr9z3eow3eVFWyNE+1Rl7lVFn5wnjVerLqaJRVT85VrX2cFldX0xWPF4OTMhFYnVMmE96nWrWsFHluKLlTqKkLl51UVcVESvlkuzS8UEecd6d+Meu/NG/ae5RrLFKpNl4d2UENFHu182OX6mffP0UPJxdqrVTkO2ctDtoRg/+Qh6fRCOkcBgb6wlqM6e4MoGTu88+HkPef/D/2zgNK0qpM/0/lqo7Tk5hhgCEKgiCKSNCFRZSkiIAJBTGB6IJiliCCIioGUEQUBBEEFgREF10EyQiLwJJBJKcZJnVPx8pV//O7Xz3lR/+baZaxmWHXOqdPdVV94X73vuF54z3n/OBJ4RoGDAYo0JBBNN9xXY5xrgx0k291cHbiMfRD0jzKFp4cq1QCuOU8e4edMO7telwt5rwyjncvHWgYkAItuCrP9AdtFnL5dhNMrosscJl6oK/W3pjcAzCALKBNgZ8V+uF+0D/AG7rDQ+ZtPuLgfjz3hjlpRqAh7i2NGwITgarxxuFEhoP5D/A/Xrby2Xw6mecmGPCtsCbnOLQGUAQ8brnFa9sJ6JYf5usQls1ErQrGA8CJvMP/eOn2zytONgNTCo6eWLisnTBspo27USEs5znAeAFtd3eHpmtWsDyAK204HuEOQYVwxkoK78kmZ2V/N+PYa8LYnZdii35l7zHZ+XG3sRN2nbC4zlprh9MdtmPOATIITcaOALZS5Vzvdk1oAK+Dq+PcQsBWpdcpHoenjJlqmU996lPhniFBm8qhVfxiTez6Zp0YM98FwNhUUAiusANcMgfMF3NAaArh76RrBKLL5XksJ926TNneNM41P/C/FZu3aGGu3YqB69h7ZaDL8SHcUY82deVa7p7rPCSOAdx6s2LogHG4hwrXpMrIm3RyDZQXgp2KpVAmvZKeo3SzrLHsNGUq/aoku9TRqKiunC48+yxtc8tn9Xq8J+VRVZpVpaf16JlSWVc/MKjErE7tvM/7tFHHsIrlperrLKvcSKnR7JLKJJ/X1JOtaSiZ01NjRf3k19dr/498KWywqml5NStjSlQqKmZmqaBhqbxY6uyQNFvHX3y3TrhqoZIbvUWVwjxVkwnNKFa0LN8h1dJK/PoEPf7H45UuplRJZAJtMJfwAZ4b1pg91ph/qtV6uroDOOKYzo58eH/g3nvD+3Y7vqWdcIzMck6gPafZdNT7x0DWlaUGQwY2VqwcR7sF6CR4aFIRgL7tttu09Ru2CetVrUbNAXkl6vWwjgYrjBk6OeSQQwKgnDcv4n/fh+qpsG1HIf88owBAhCHEO8/hFhSAIwN4xgQ9QfP2KIewmKLmsBgKM2dH3Z5JNA/7ptWjZPNX6guvIWsDr7KOnl8qEJmXjV+9SdszHAd5Nrj+CYJW75WfUnB014OPBuEbL4V1eMFWsyusHJtGMUFk7tFhxWAmtjUfkPq49umr21QbdPAMttwQVAgsC8qpHrOZEqHGOLi3PRkkXANssB4ZKwKOefV3jA1G5jvnXSA8EQbxtgzut+PO3fxuJe3ne9/73qc3velNOuigg8L5dmtP9fOv6PqMwRa858fCPoQRK1FfIGgUpchc8qzQM+8AJZQgc+M54TesYwNE5tVrzjEGMe1GcK0tFkIib6tsGyWMguFch0q4rj0L3A9ls/b8ddqVUHgGHQZBQQVAVqmGNTVg81iZE5eDcx5hU8Au60yZOTlHrO/KGh90iB4DFCXGVKynlCWxOl3Qd77yWR04dp5mNhrq66UCrKKRclHqmqaxdJfufWqx7n50uebvtIH2e9PrpGpT6cqTGmoMqdI1U7OzBQ32p5Sujyg/vVdLh2v6z/saOv6qBerZdHO9eYv19MYN19eMOSUVR8e0fGBM1972iP50/7AGpm+rxga7qtq7gVJ6RvWE1FktaZSdaFVQx41n6XdHvVNbbrSZ+kciheeqQDzdLlkPno1MRoMDy8N2JoBOGlBCN5ddcknYVPbOex8M+UHnnHNOu+VCXI7VapWoJUALfNlQOfHEE0OvItaE67LerD1/AFjGAchYd6019d933x0aOp511lmqVKOO+fVWi4mnHnssADnOP/3000NbAWiTsv7f/va3evWrXq1SNQIo9hQGT08r3AS4hiamT+/TwMDy9lzYA0SVHrTFnEAvFNYwV4T9gtyolvXcwsUaHh0J450+c1a4RndXlxYvG1AHeWKv4BfzYzlnLzlzA/+GcFpvz/O8Xp5ng914ftUreBr+1w59SsHRVTdEPTJgWJgO5WA3MMzoxEEUD8mstpxc1QSB2ariO85xUl2wvFcDz8OKKMMWmT1ftvjtKXi5mGO8hWJXLp4RlCzzH6qTWnusoTidR2Th57Jb1hJBh9A20OX5DCqcp8Mzxr2EbIy59957hwZydl2vrGdiZbkyJGW29olDwBu08lwIO6plHDaMt6DwPmQ8M987h4JzAEwkXvJyfoPDJvbyMOccYzDJ/HuPQegaJbPFFlsExUTIg7UhZOkO8nxGQc5fb932flbMt0MyDpu6mi6U5bdCN4zLABnPH4oTnnSSPtelXJycmJWtJkS4lBI5daWrGqs2lWpInZmc/u0d2+k7WyxWD16v0pjSzVrY66xaTyid71Uz26nBYl0PDDytWxbVtM87ttKGm71aXZUFSiYWa0mpW4UCZflNjVSGNKOvVyfdlNPnF+8qbb6jegbuVnVZv+qLRlVPZtQzZ22l+2armMxLuYKqyZSqtYbqiazSzYRq6aJUz0qpgnqfuE6fWruhzx58gJb2Lw/zi+IHIOMZYa7wbAfvDyGtJLSfCOs+a+b0kGt0/rnnhv3H3rb724O3lLVlzeEde5O5nqvbgpeuFcLl/+uvvz54htiGx+X9nActsC4AWF5sI0Ifoq997Vjd8OeblFBKmVw2HJdIpLT9G7cK+7WRIwVA23fffcOz7LDDDmGT2w022CgAMELe06ZP17/8y7+Exqz2NNl76XwdA2iHnaqVUruyDnlAyB2wDSCERgEJPDce6LXXWTd4pRohgT3ay7HeAmYry8er7PxWQQa854R3GmKyZoBS5tIy0MYX7/7u5ZL/q2x+XuE3nlJwdPdfHwsAyDkaMJXLLREyMCqM6H27AEjuJApjubuowx4Od1gZr6xlO9VrhxBA2Dmej0BEUIYy9lY4ayrHYPAyUc5SsBRrzy8ldXiG8TnHgPHxPwLAStbePN4NelkTNyF0QzMzP+fvtttuoUPvPvvs0xa+K6t8/xFz53wr5+vwTAj4sDVKtRaAD3TIi+8ASxyLBe6yZq4RSnPZOf2JJ4IycOI7v8WFJ58BIChYKx8+E6JzMi77biFcvYEveUDus2NPFMq40Bl5k8JathI7DVL5zPq6nDkkyKZS7SRdaJHrI8i5Phav+9i4MKKzu2ulp7ieSCqjmpqJhMq1pLKlUR2x60Y6cWf6E1XVrFY0LZ9RgRDTyKh4jFS2U7V6U6VKUZVpef3ovkHNn9OlA/Z8i8aKw1qzd5GG02l1D+WkQkoqDukzf0jptFefreq0+UqP3qNsfpbGqsuV6pymeqkpVRJS9zSpXpOG+lXIJVVsVtWJZ7CrLlVzUiKjrtHHtPGdV+r8Hx+tZKtfEevEfIfNsqdPb7chISGb0BHgKIS8Hn5I73jHO3Tqj34UvKQ1JcO6Idc4LwDuUimsV2hEmIkSqp2Y72RlAIUrz1hv6A6lCyinYzVdzK+99lrl0umwdsccc4x+dOqpYR+0gf5BsW6Akzds+dqwpxtbwpi+4WGSxDFWdtllt9ClG4D1lSOPDE0eGSNKnfORG245wBwApnl3nlImHXmb3aqDOaAHGjQXjKRKVfPXXy88H8CtVCkHmqu5ynY1N24nI37kQ8g9q1bDM8JTrBPfAW7JqYwbiM5RahunrVzcye7zz99XzQxMKTh6atFAG1FDEDB/vCGe8xy8MS1CwLkcEByKCCFiT0XIU2ltGri65KxMtmw8N2NFKCIIUYIOs9hdP9k1Vvb3ODjytQyOnNTr8JnHa+vRvXJYG45xyM1Cwd4xrEKDPgAw3/Os7vLKNglsrInV6kTUVQ2OXIHHnPC8AAUUmYHh9GnRXnWAe8CDQSPgx+AWhYGCcJku4MgeT4MflB334lrMOwKU4wFezDc5CpzjcByGAcdjqfNCKfPZ3jp4hLG4FDjOE646DJ7VsGlp5NXjPga3Bm6MheflDyHOGLxhMMK9vJKWfTORVCoh1apRT6WhSkbLHrpDV3zuLTrkDT1KNlNhe5FEo6pEs6ZUa48ydCf80teV1eJil2Zm6rpiaVI3L1usQw/aQ8l0WvNrT0jlDmnGTA0uXa59f9mvP+9xuUqZvArFh1TMbyg1nlYql1cimVWt3JAq9eAdUjorVWpSoqKuyqhGemjoQ6+klLKJEWX+4zxd9oNPavP1onWGtkko9hwx/yFknmL8VREe4/N9994dNn+96oorgocn19ERwIv3GTSvObxNyX8IL7fC7J/73OdCd2qOg0YIf7FuBx98cNjOg++hKbpbf/Ob31SlXAwy5bHHn9Quu+yi/fb7gOpqBlrddpvt9ZEPfTCAoMMOOywAG2hzyy23DJvdwseLFy3RH/7wB33vB9/X7rvvHp6zK4Q5o3AZdEKOE2OgaCZ0tS8Wwx/nZ1rFHvaG8axf+cpXQjI6z4wHktezzy6QUsnQ6Hfhc4uf1yl/ZWXbqjyfsJpTJ3iHRuAlwtSsP8a7E8LhNYfT4t+tyvH/894rnoEpBUcL+0falVAQBi8raj4jABHiKA+XmjsnA+bi5WRmFAUgysr4lZJzxDM4bwWwhwLiWZzkO5UEGrdQJkr+Y+sD5tFjsfC2B8kVLy7vtzVpj5T3SjPI435O6gZUGRQg0Nkl/Oyzzw47envtV3XOGM8NYIHm8BahHHiG9jYGzchrhmLhGJ6bZ0LIWyjyGcDvxnxY94B5PvO9KwU5nu+YK3qgoGgAOyhHlJY7i0MrjANPBQqJ8QHaeLlHir1FWOK2TOPr69ylsFFiMtnOe7Drn2diXIAuh9tQdowHGkXhvuY1r1npsHVNaRUSVRXZ9y+f1UCjS9ede4pmX3OMtplFiDwX7t9QPXhfUCblWlnNRJS83N+f1QaZZap1zNDQ8DI9muzWxQ8u1yfeu53WWG8DZZvLNFQZUTk/W2/50QI99tafSN05FcoLVEzPl1Ld0tBSqTqkQldKCZVVrJWUoGlkOqNGdbYK5WUqZpMBGPFKpHJK3PpHfWev+frwO94e5BJzwjuA1h6goOBSqbbniHkeGx0OBQejQ0MBJG2+5ZaBFph3PD3XXXdd2DaEeSbcddL3vqcf/vCHYZ1Zd3iEsNxNN90UADMghs+ExH7xi1+ENdl+++3D9wDpW//r5rCH2t13363+gcHgjexttZMgD+nYo48OBgr7ubEvGvwK+AJcsf0HjcaOOOKI0A6BnmMhbSGfCzTOWMl94n/4BMPm9ttvD3vC7bjjjuG7rx19dOB3xsMzsvUJ1+UzY7n6T3/SyT/8YaDndDqjr3/zeL1rr31C6A9+e7mMw6mSsfFWA8wDrUygC3uFeU572eMeavPqP8NqU7Uy/5jrTik4os+RBbUVqjP1YYwo2W9626PkfhxYPvxmK4X/UdQIGgCSkyRJHFydX7YWbLFTmYcShHls7U/l+ON5JvFqCd+TsIsZlfE4ZGPFb+sx/hmliiDg3b2q7PlzToyr8pyvxDoSZmBfKXroAAwCUF7FrRoMHnkOV+S4Ag2BTikzAs9N76A7LHqKBZw/gqcFMEESMy8sR+YHIOQqNe/xRJI19O9juA7XxOJGWdDGwnlJABeUscNi5huPObwn/17mbGuUMbTzHFqWLee6AMJ5TNzPVYc2RKAFgCAAj7AeVUsr86o0M+psjKqSzKiQrGkgOUMnfeYAHZb+o2aliqqU6sp3FMIeYgA9ipoLHTkl2d2sPKZpyT4NNCtKlpaob9Zs9S8tariW0EWPDWnTf91Se2y5ofLlJ7Q8t65e8/0lGtj9ZNW6cspVlqianKVSoqRUT7fqo8NSpaSOdFbNGndJKpnIajTXoURjmVKNZAj1pLIpNerdyg4+qh2XXqEfH/nl9pY8rHe83xfzXa7X1dXRqWo1ylfr6mTLkKr+csstYQ+zW2+9Ncwj+6YBgEiIPvPMMwMPUDF2zdVXh/3UMBrgIf4HBJEsDei58MILw3EA6DPOOCPQIkDmq1/9qvbYYw+pUdHTTz2rY7/x9ZCf9IlDPtWqnsqpXKvqm8cdF2iL/KIvfelL4ToAF3KD3vOe92iTjV6lyy67TLVm5ClKtnaiv/TSS3XUMV/V9ttsG8AetALYIl/w97//fQjVQeNvftObwjX5fueddw7NfHm+k046KTzDOeecrbe97W067NOHhzyqm265Jfweim4KnStDWqvHudBMyyvLHNlLiAwJ/JqIPNLx0HfcOfBPcLR6LOMLjWJKwdGzS6M+L7wgECcdGjQ4Bm83vxU0n50gC9M6aRjBTijC2yCs6rDMZEsbT8hFEWEN8h1hGebF3rTJrjMVv4cEwVbYxTkrvJvZPXYrZecsxEEua4pAQNnzP8ojVDlRBh/Lg0EY0v+EihoEh3skrer145kAQYBxlBNA3cmmzDk7rgMW+B5LnWdEscT7A0GbeHlQgswpYIlzADp+cQx/BsUAMR+DN4jP0AZKE7DEuNxB2Z5TJ8W2DYNxe58Z/MZDqCRkw0coMOdEAATNRxgb3Iv14eVjCKWELWFWMueo0sypUBuU8p1KVYY1VJijw9/+Jp3xmofVQfl+Iq3RUlmJZFrJTCbkqDTJeUnjyamrkR6Tajk1kn2qV0aV6UpqKJPWUD2v6+56Sn1brKEPvalXi3Ibau0Th9V831mqpVJSdbmUzKl3rCpynkYBRPmCmqmMAgLLJKMtRnBmZ5eru5LVcKOibC6jSnGaCt1DSp39Kf3xjJ+FuYEn8Lo4/6YNPlNRnlRfX2+gI3ZbCSFlqb0T/XnnnRc2d4X28diQHI33huRn+iKRb8bveGPwql5wwQUh4Zo8Ijw1VHlCf7wDOFg/KuECfyaikvhTTj0tgKlDPvlvQbbgmS6XKzrr9J8GMMMf4S6OwWMFrZDwT9I2z7XL7rsFsDRn7twAhN761reG30855ZRwLWgTkHP11VeH47773e+G5z3yiC8HXoBGORY++ta3vhWek+KLnXbaKXifZs6crdvvuEN77fUuPfL4Y+1QU2NVW0crK1gbUedtaATvIrLQ3nf4F/5hfuAz55XZSLGcXdkh/PP8qZuBKQVHzywbWqmRQ0DxpF4UCooYZgzVQ3PXDMIBguTF9zB+u0w+mXheky8P5sXGfO02jQMCrtEGE5PsPeVSTwMNrC1vHomyRTYYSNiD47Hx/WRu52jrgiiWbUUPOOEa7pnjbrlOGPYchGd6EZ4bjkOZck3nDzm519uXMP+Eigj/IPxDD5NY40+eg+8R+qwRIQrmZN7aa7WbxMUB84sVHCgi92RC+KhGYm098hDUGxrOp6REIyThplsWXoXcE6qUUlnlEmX1DyzRsiXktuWj7uyZTjWTLW/G6EB4bncVZowoD/4oV+ZZAFWEQbbbbrvw/IydajPAoNeW+QJUkRjLc7sijaqe0C+n1THe+XZxUB08bIRwWs3i4h5ArhMHrSEJu2WMhHVORtWdCG94B4DGGnq/Oyt+DvU9+Q5whFIEyHr9XTXKcaHHWPw+L8DlnemoI/HSWkbJjunK9z+l43fbQF/YaT11l5YolYNno9BgimotnifV6ruFV7OaifJcKsWIxtMplapRQ0Vo9+r76npyzYL23eudev1PxqR3H67haloFQFCpGNaRV4MNRlueynrIymkyqUpUo5YTmXRCzXpZ9UZZtHYiPKZFC/XpOYu0/wf305qzp6s4PKTOrkJIFAdwNRNpZWvRxqnO52JubdiFXKLSaAARVKwRHsNTeOCBB4YQFeDn5JNPDkCD9SAcRUL0JZdcEjxOeHjOPvuskFvkJF+ADMCD48O+ZLUoEfzyyy8P17v44ouDFxNeh9/+8PvfhXvccMMNAbRcdNFFuuqqq8K5hP16e6Pd4AFMzC80jafq8MMPDzSNUueZ8Frh0eI43vkNryb9lQ499FB9+9vfDi068IzyO98RPrzgggtDYnJCSf3wlB/pj3+8Sr/57W/V2dkd9bFLRg0QV9eXC07Msy52sBGPjOHlLZWcPwbfuLAD2oCGWQ9khQ0j73nI+ayXvcbcwwaT+6FxDeeAwnfO97QuGp8y0dZvK7k34uq6Li/XuFZrcGSU7bwJBDeEiHIKzdNaORUwZbyXktvyjy/1j1vX8ZDTC052q1STe8LMCBWUmS3tyTwfMI8ZygnPhCwgdJiB8dkzMz7s9WI8S5TiMw/MD6AoHs4yAzFugJhb1yNYvSHtZK0QJhoDa8IruIvRZIrGwPi5Ln8hGbXVIt8xdwQvShcBgoAIJco93e2NUOOg88WCI4db2SB1rBwpzUSjGXbDZp0KzaRq9HZqVNVMJ5XKpNRUIoQRgoCrptXT06Wh5Uu0YOEzYVxdnb2atcY85fB2JP++pxPPxxzjJSJhGqFvocWGoFjafgaUmavPWBtAFM9O6MNhZu+MjsB0YQJrBo0ZVMUB0Xhg73vHAZFzigyo6MCLNQswYhwoO2jBIW2vo6/BMYyPHCjmMr7ZcNyj6IT68UJ5PB9V4J9kQ8p1BUU+ev91uvjQt+mw7Wapr9Kv5ameFoZLhzVpkIkdQHU0Z6kUmylnonyvFAaAQrgo2WpymErM1TULH9ViZfTZgQOU2esLoamjamWK2lXP9UvNpEIzI/6aKaWVUiqRVlIpFVM0BEJB16Qae4lVlS5klEo0VB4Z1RtvOUX/fsG5Gh0c0HQqazNJLV3Sr+7eaUoAwCqldrgS+eOcPP4nLHrbf/05AAe8OYSieH384x8PYAXwCQgidPb1r389FCrceOONIW8HI4KmqQAO5gEwAvihPYArH1GunV1RfzI8O1TJnXDCCSExm/AbPPn4Yw/ra1/7WkjmxttEwjdl+7vuumsIk3F/vFGsN2PiHJQ44O3KK68Mypx3gNr+++8fxsSxeI94kf8EEOKaACXAH89KXhLeMcJrVNddc+11IRT4uS98KZxLo0ryDWnmuTq/4AVXGtt4CGC75fWnOzr8xVo7LM9x8D5eNNaY31hD+A6ZZBkJPwUDudls5zras4yM4XuO9ya13Bf57tSHuIyYKKQOb67uaSer89oHWa66gL94tuv1ZoQ3GlXNmTkttDeNXM8TvxLNuA9/gmNW1nNkIuQ2/O/YLQSGhbRsydJAPPyP0vfWIxwX+uy02sMbCBlkvVjPUbRvUtS5m3s4HOQcosk8LwZHVpAQrMvBKcd1+/h46GoyhROfZsCRPQdOsg39Q+rRuB0isncFZmTszneabNd1z5sVI9fjZcBXLVfaXglbzHgnCK/xZ0HC/QEGgAYABmsTtjMZGw0WqD0R9sjZYzjZXHBcsVwKllm1UVedVv4dURdg/u+tUheeVIK+NvWmas1qmo7cdwAAIABJREFUIGfCEYlmQ2ONbnV2FlQuUU2WUCad1rNPP6Oli5YqmUirsyfKM/HO2rbeCG0A/viN+aT/DQLR1WYIRJ4ZemSMPC/PDkD0syE8WQeu4TCaBR/PzW+md4Mugx6/x5M8HaI1COf8Bc8tDKCV+UHR8R7PPxpvhTq3jOeD3gnzuaLP4N0eTXutViTgiolOqTKirq5OlUaGddclp2n0D9/XO+dVlR8bVrkwvd1Ej75DAFfmp45Yok2EikpmaJoaJcNHoC7y1vAaA0R1duiyx5fp2LVO0sDab5W6a1JjUJmRpKpdm0jNasjNUb0oNcpSs6QUu7Grpmp6ulp7VEh0a65VlUkllMGjW6tozn98VSedeKK23ep1Ko8OBeDd3dGpoRFkS0bNeuV57RxQXvAdQPiLX/yi7r7zjpBnBLiwhwkQQoI0OUMAF9bkG9/4RvAYkehP+A35Rhhrjz1212c+85lQ/YVnlrAbHkjkEd6oH57ykzBPgBpykcj7AdjAg4HmHvlbaJ+B5wd6PProo/WRj3xEH/vYxwLNvuc979af/vSnIDvhGcaOZ/4DH/hA4Gs8VWzrBJjCo+RNwwFUgDoAFuAHMPa9730vPDfPQsiQ6reuzk5lsln19w/ogx/8oD7z2c9H3tVM5GFrNiNDa3V9If/iqQ/mSxsmGGGsC/OCPEAXMW8Yh8wj1XqsVagcbTV45Xp4ivgN/mat3F3cHfT57DQU7glIQr7wO/NmkPRCHiPLh8nk++o676vLuFZrcGRFDGGFhMFkMtpNvlUVBXFiyYTutK0meCgke3hAznFUHVcyL2oBWp4jFDnEzr1R5kEZV6uTdhAGHNnKNo5EuWDpIZBmzp4VKYPW5qYGHR7nJNgz9LGx0rAytWfGjA3jwqB8T1JoSBxteZkm83zFvVn2GLlUHAYGnLrEHwHgsBvPAfjzc2BVIdixiJk7h/0eeezRABgM5KxA4rlpK1qnejLyzAPSCDGS3FupVUPX32l9fSrVhlUqVZRWTqlEVqlGQlm8XXgJmnWNJOi5Qh8qABQ5RkPqyufU192j/kVLtHR4MFiA0BMCz9smABxQSFh6PAvHMB/OJUMBoDBI0nb5M8n4zlthLgm34NFxZUsc8BiExb8zUPWaWFCPD7Mx19Ar79NnzghjZr2d82Bgb++R976yoGXuWVOUMGE/J9mbnvz+YsBRPd0jFUn8zqlSqemUrxykf+1eqk2SS5QYHVC2VgxVas1GTUl4JdVU8O01yVlrqpwhabeBqd6ipSi8yG8YBnRhStQLOvWhRTpis/NUnLe7Ep1FNVNDSo5k1F1bHIBxM5VUI50W9EJ2VY3rNRvKhZaECmCpXi6pNDQkDQ9KpXIASus/c6k22XADffeEr2s6xkaxRCp38BwNDY6p1ozykdwh2uEWvAlUmL1t553a4VUXn0Ab99xzT7v3kAEpycyAo2DxV6vBi5TNZgLQ4PokNJODhJLEA0iOUm/fzHZ5PyEv1pheR16b0thISMbGwwM4JkkcGqXqjev87W8PhdJ+7udUBOiV6jeq1ZAb22yzTeBlG6B4lng+noHrIneda8P/HMsz4a2iQg95seuuu+nVr9lMqWQmeMvL5SgtYnX3HJknLIdtpFsvkdNHCJ35c9gZ4OK+ffYKu4moAShyEqMImeHoCGDVIXbWxi1EkDOhxUJXVzC++PM5lslxmRAHTJMZ7y9KB/4fPmi1Bkf2HFmAjAcLgAMEAQAJJuQ4hA8AJmzxEEsoHX+uFfGK1h6Fa4GHAkQIoCRRcmFbh0n2dgMcudO0QRLvhNZC3soGUe8QXu08npjbdjJwlMtkIw9ZbIsKmNONGQF03Isxcz/cvAg3ngnGxHM12ctAxeCH8bvUfGRoOJyOxeROwozHzfK4L8+AsqXPESEDe7r4/u577wnCdDw4msxj5DEX61XlUmllmgnlEu45U9PTC57VtTdcr0cXPayBpYNKNlJKp/Ka1jtDr9p0U226xWu1Aftj0ZkZL2OtqlSWUItCbkmOJn3ZjGrJVHhWBBRrz5ix+HgnLAawAzjxOxYkz8LYmStCb6wDgo7jvY8ZQpHP0A/fERJGKFq4ep7beQ2xjSk9L353ThprCX2yxswv884fxkE8HGavj/mJz3HPEPPKb4yNDU6hFUA8r3iI1c8Yt6onoqN8Mq3i8ueUyncq0zNLb99pe71xjZSWP3RncElv2jGqzpw0a1paa83q1azuvAqpulL1itKJOgGwdm4T+3g1A0hqBA8Or3S6rHyqS5cPJvWxvuNUX2tXVRpjEn2LijlNG31GpeFBlZYslJYulEaXq6tRVm9a6kgn1ds5qM6ODs2Y1qtZ0/s0e/oMzejt0czePvX2dKvc1aufnXqqjjv6CK239jw1KzSxzWpgYFCFTqz4SD7wcridtYAXDHBZazd3bIezW8aQ1wH6h4ZYe87lmkFeNKLta4IXrbWBq/kPL/bQ8Gi7VQPXCF23Ywn27PsGqPFY4Ete8CPXKVeKQT6Z9qAf1haa5TxAmL0ifAct+FhyJxkz4AowxXVQ3IB9fmO8xZERDY/R2LOprbfeWuVKZKxmcvnwrIDg1fll2WfDJG6gMG6MQzd0dfVqMBqXLQtr4Xw/fgNAMUfMKddBbqC3mFfm3Xv2IWdcAIInDnkDPyKHkK18Rt6GPmfk3rWiKuPTM4IXfjXfe3R1Xvtg2K/OYTVbx5EgjBS5k4P5jRggxAHhYKlbSaOYEDJz1pwbJVxmMm23dpzAJwMfrvaxJeDESAg0MM5kxNeqZnDFEGNnLAgVLPPZc6KNGA2c4orsxeTdAL6YByspK1aenS7LMCneCxgRZec2Ak6mncyysJD2nLs0HYuSa2O9U6XF/fnjvm4ayXpgCSMUOJ7O2OQ4eP659gN/fTAAChSLwaHH9mLAazOTCs38Ckpp8TMLQkn02eedq6VDy5Xv6VK60dDYQL96smkl6lWVSdjuyqnW0aFUd4+OPOCj2m3Pd2nueutrtJXjAihK1mqqlYpqpCO68fzaSrYSQRkgyHhGnhevJQKQc1wFB/hBOFLNgnK0O51rAlydixAXxOPDinEL1l5G5slJnbZIAUTQKnOJkKbTMeNxWNd5E0FwtioK44aHn5M1wtMF72AI8B7PuYh7rVYo4IojmtNXUP9oWc+OSd/4xjd10jFf0ozubg2XE3pspKTFC57Rwqce0+InH9HCJ/6qoUVPaWxwmUojg3p97amQZ9TbnVZHPi9yPDo7Csqm0gH0zcuPKaVZuvHu+/Tt2pvU6JijdLWktdeZpq6uvDaeGzXjW3/9DbXeeutrzhprqqtAwULr+Wv9yrTy5oL3igKHRhRKyWWzGsh26OYbblD/kmf1jj32UD6b1mixrOkzZmt4dEy1UhTS9XpDx674Y14cLmb+WA+OQ0Z5SxDnLsY9D16XsOaJKJWA9eW6yA0n7IZcw1REn1wngJ1WaMygl33l7Pmzhxp6YCwob8CXcxahGXe2d48yG17QuEPJjIcQuTthM7/uD+Z2FDaOlixZHGgxl8trnXXnq1ZtqG/GdA0ODkcyeTUHRxPJIOsh5vrxRx8Lz4cMtLzmd+YUWck6Y7S4/YmNE2gDrxKf4VcAEdfBqGdtyN1i7tFjyEfogz8MMGQ5PBlPxYBe7T1ypCTotlZu3uoOQlbX8a3W4MgMbYHBJBrQBKHeqhYIVkqxGAABQgQFFPZBKuQDw3tnclvAtpAnA0cIy4i5o1AeTI8g4Hp4YSYDF4AHhyGs9H1vCJ8NGd0zxwDQOSO2ClZEOIA3W4rcB8GHsAYIkatAOe173/veAMCwcGBWN9MMHoJJOiA7IdG5RowJCwchiHDDc0ReCi+EhcOCCAPux2+cC3CgFPmWW25pg1SE87MLF4RQny3beAjSAGGFjJNMaOlzi3X+OeeGaqCR0WElpvcoM6NH2+20gwqJLk2rl7TtOrO0SW9Gnc2yBgb7dd1fbtPt992vOx8taY15s/WxT39O+330E2okM2E/tVlUlQwuD+EYh9Js+SGEGDv0xjO6tJ51A+iEzsGtDuEIM7vCOQcFg2VtBec5c56Y6dzz7e8tXBGY/DlvzCEz6DF+Da4f5rLVv8bX4zsrbINRh2PtqbKHCPALqMU75mag9lTF+XBF64OHoD78nEjM7pw7X7ffcZ+2fNV8FcfKahZmqqBy6PKcJpzWrKtZKaojmw45QksXL9LtTw0GUNbV0aFquaSR5YMqjY1qbGQktKFYPPSMBqvdevgP52q/H5yvbbbdTD2VhDLF5WoW+tVdXz/ktdSaNTXDFiZ0xa4rkYzC0c1a1IQTIyeEKtxJvLXxaqOZUzaXUv/S5zR3ziwNFUeVSGdCf6NEJqvORqpdIWuAYg9PxF+1oMTCZrAtb5HlAMeHooZ0BPRC6XerG7tbBuAls0FlEGS5AL+bP7kndGEPk0FXoRA1OOU3yzDnmUVeqlybb+2JsNeTa+HlRLnzQk6Rf2QQwPEAPT4zXoA6Y4POkZHI4FSyGca/tAUQdnrLW/TEE09pjTXmqkxl8Wrepy5O28wHc84zwn9hP9BFi4Pn17mH5t/4OphXmS/kL3PjwhkbHeZB7ufIBMYzoBS+Rm4w/+gMjiU0Cj2g4yxL4FHW2HuXhtykWnV1xR2viHGt1uDIRDM+NGCUDDjgNwgQguMdFM55KN177rs3IHQAgbduiHsmJl2hlhUJg5uQsfb5jNKYDJkzPidpOsnO8X0+3//gA0GIoEB5JisuK+I4oJporCiIuHVqRqSfybvf9S4yp7X7HnuEREwYGNBEOTkACialg+tkL7uG7VVwnxyU/EMP/jWMG8YFFPDiuqyB83Q4DxABOCIZ1R4ShOnyocF2En0ciNnydcjihcbI/b/4+c/rzttuU6a7Szu+c3ft9dEPqtyV1WC9rGZupnoHF2mzar+6H75LnQue0LyuglSXipW6/mv6a/TTX5yjm+97WB846FP63JeP0uzZc0LuSZ6a7nSktKAxhI+3D3FjRgQXAs/bpgAoWAODHo5jfpgbnhuwwbzxfLZA7TUISeT0rqF3zthYeGSSNXlxDY8BsB/25cpm22sfp+l4SBJwZHBuHgrhjBatOeTjztuM0bSOQkUZYhU7ZOBrvBivXqAF5dWdGA1gZKwZVTd2NYuq1xIqJrqVaUQKJ1/oCHMyVor23horVUJeXqpQVy6d0Zpz11BnLh9K/TOJaM8uDA+lS+rPztNpB+6po376KxVzo+pMrSmNSqPdy1WpklNEF+vWXzOhRDOpBK0RGglMnxBartRrKrPDeiYTqhrZEyus22hFiWZdHZ1ZjZZGpExKiWxOoxgV6YxyYxH4gTY43jxukJDviLaL4RjWGZ7AsIAunBzvSk9+Q+ECOFh3aIZEdNNEPGzCnAWgmoy8Rl5zrmuQw/xXStXnhaxdIm5QViyOhrHEQ3fcG68h8pPf4FOuSfgH+YHB44R96AKaQbagqJFleNfdyqO3p1MDg4TqolBtd8+0cEy9GYUjs6u5Z8Ne7jCXlUrbuw3Pw8sd+ULgD3iG300HHA//2BgxkOUdOnBBEevtMCpriB7A+wwdea6ZJ+aW6li8z8hXjF3u770Ybfxwf+ioXXwxWWRjMuH/f/z3KQVHi4aKgUiceR93zVtIr8z8xy1t9xiBcRFAYcPQOXND+AprBma3ReY8i/HVbBYyXNcKx4qDcXIelhR/fD9/7Wh3blsUvMe9LJOF3QaW9QfggPWB0PAWKi7D9671cSZlHB4fnjMrYJiT81DQJAlSMtysFTW8fLnWmj8/ACRctFgdTopuJnOhRNpWJ8IcoVuqRNUV2WTkjfIz8vwwLe5fGJSEeHeI5hrMH9d2J3MDKzwodNqlHwuCk/mD0TfYaMP28seVuv8P5ZPptBrJVPBypbIJJRs1FRJN3X7zzTpovwM1lsxqsLugEy44QwtTRWV6e9SsN5VvplVsZLVODWU2oET/w9rqkQe13tIFIUwztmiZkoWEcl0zdcMji/TpM67Quz77FX3uiK8rlyD5n8qmqFXBS30h/JhHu8WhDSu5+DUdlox7EvgO5cN6+C8e9prM6/lSxxw/j8o9lBqC2aEh6AE6hZfilulE44mvafy6/t5GDvPikDDPCA1DH3Qod/6gDSV7GTl+opyneIgBkONxcS//5jyNf8QcrcprADbj9GSQw3PGPYQOpXkHAvO/lT7H21NLniLyk5wmK3cUMefaswtd4kW3EcD3Ds/GDVVkLrzvhGR+g5Y4P3hPMlHOjNeG8Tgs9HLOa5x2TZPcn0IPA1r0iuca+uccdAzzEjdYDIbjYNbXNN37foAg901zBRprZQ8QoDOkX8yeHWQm37M+rBVeJXsbAa6sBfIG4MV9AFkYvw6px40xp0e8EH++nHO/Ot9rSsHR489Fuzjz59CAPzuPZWUnZ3zOhF2eEIqbRAJA3MMDVN0Wjsm/72bOOMYLz/i1raAgQoQ31wd8wfj2XvHOOXbBTlZKWSmVgxKAcHGnxrffCHk4jb+XusaZ1nPG3mjMK/ezN8j7txFiPOJLnw95LSG/oFLRv+68cyi1pUEh8094oFqpq6OrM6zR8qHhoMg7O7qVzmVVLY60hZ7DLW4QCMPSI4brGDzFvRRxZUpYjVJgNrlkvAgaxrzWOtHGlLwmAkd08GUOB4eHw9yQ87HkuYV64pG/6aCPfUSD1QXqWeP1OuGM87WguEQ9s7r13MJB5dPTlM9mtSCzWGvUOlRNV5UYflLNSy7UHtMLmpapahrr1GyKXcvGCtN079KGPv/jC3Te1bdovVdtqAwJwC+iSeaK6NcelrjAj6+jAbgVhH8zHRpwmq58L19vqoXb0sVLghcQ4M78s87wD2sXQjWFfOAlPseV9ES0OtE6w0vOifIccB14i/uus1aUfMr17J2L52aNB1meF7+jfOOGjums/Tvel1fwC+9ZPGRqz57XwmHQuIK0YmYtWVPm1d+FENjSpe2iFieS850btzpkhAy00etwuu/r6yHDuDcAl/O8kbj3ZMSzac+Vx+FrvZzLEgctcTBNjptzxZCvyFF0CXNHNCKErlrbKRm8O43DhTYGrOZ1A9G4noh7kwA3/Mbc4UlyYjxrw3fIToxPrs//GLwAJ/iRAgqOZ4z8vvb8ddqeKRsS3MtAOB4mfznn+5VyrykFR7fe82BUNdbZ2c6sN3GEGH+rX8lLnSwW10RpInTiIq5IdszGDQzhQDBYOCh1N9pD+cUVl5WSLRjG57CHLQK7prGIyEmC0dul8a3EcQvkycARzAdhYw0wNtA+AgfXdmjL34rJj7emPG9YNs5BYAw8IxYdFluw1oaXh1yc008/vV3JgnKj6+5uu+0Wdg231yiTzbfyVKJO48xrPhvtGG5PG/fiHrzDoFiuBo1xxe38Cr7jXGLlH/rQh8LWCAgbXmET1li13ES0QFCEsuuubsqoyxoe6FdaCb1tt120kF3SN+zRd087T8tLnUrR1HHoUf3yx8dpjVlr6gMfOEzPrDNLidGEium0ulJFLTzrNB200Vzllz+l3nRDyRpJtxUlSaTNztOJv75Kya130OHHfkfZ0bqa6ZWrppnMm2LwNN5inhgo/r3bu+lhIs/JS+Wlic6jGpQwCTxF6BTaNxgK/NDadTx+btxzEw8Lx4FMnFbiIXMDJN+DsDT0w2d7mn19g6Q4rxr8eF7inq3xniOOnSxs/Y+cy6m4lnMuDUY9b55H5g7+Bti4KIVj+Y6Xc5NYV1dMeiNl5AReC/jc8sA5je63w33s6WDOXVXlDZedo8i9kEkcg1zmfDxI5Fy6xYRz4DgW+THVtG264T42gscDfOSzq844BjCCrHZPPY/VAAnZxhzYYIVnmAOHwE2zPCvPaNo2bXCuPfHcF97gfIAOc8ZacH90A3Kez/xhsCLviQoga53gTSsPVxjGvbS+38sxx1NB9y/XNacUHN3xwMNtywak7X147GFYWeEE4Ti2CyE53s7/IPAnH38iWCaErXgBaCBULOEgrFsx7/FuVU++mcXgwPlDXB/L6bkFC9s5Ta64MmMHRpgk5gvzMWaYDqbwrt+2qF2KPZ6B2y5btozK59s9oBA8zAluVsZYyEXzQw8V2vnTe8TJtSRrH3nkUZo9d05g0tGRYkjgDZYb5fEk9FajTWadZAqTYpkwVuZv1oyoz4qBI+O0+9Y5RO5oThM4GtxxDBYRTM1moysCyDSLAxwVS8Oa0dGlkWUD2nefd2vZ6IieGxrQcRdfrsHGgDrznXr2ttt05emH6TtHbqWOjoSK1bX1yNr/pkqjW0sTWU3rSql27e/1ltJSrV1aoGRlmToa0zXcXdbY8DJ1jOSVftW22vu0s/Xrm+9R12hO9XS059hLfY23zAxqTPf+/YXoL/79RP+vrHEx2XPls7m2sEXIwkcIdmgiJKqHfkTRFjbjrW97Z8eDoviYUbrjDRLGZAMKz2r8fAvzOIiKP8N4MIpxMtH4bLy80pUD4HEiw8nPDA+iTPHcwrv2MqF4MVgNJu3pDiHsVusAe/QcMkL5uiSd6/B/3JsXz2lzrqBD/Q4FAbgYC/cP22n0TQtr7RCp5YzPm8i4mIxm/ye/Ww+ZxuKhMMZFtZ8jDTY8Q7rGmmuG+YQPDGAMfBg78wJtI9f5HVnqPDMnTscT6+O8Y08878hzXp5v6zGuBSCiDxkAlpd7UXFP5D9AjXwv54PaODBfGhD+T+br/9qxUwqOyDkigQzmgLlChVcrxuxQ1MpMuBnLCx9ncghyaPlg8HRwX4gEt66bmaGgndNjKyL+boVvN6/RPkTNtXkBjpzfZMJ1Am9wXU4CjvBsWSA40Ruh4UQ7xmdBPpFbFsue723ZwUyE53jekBQ6NhwsB/c3Yf8muuU26IXELuOzZoUNKffc852hk3QkLSNXcdxih6Hdv4X7uekhG7NaeDrvgHkbX13FZenUyxYGTuIM7t0V9FkKVnAtoc6+Di1btlg96Yy+9dVjdfV1N+pvSxfrs8cfp+7XvSls9VAdeFSnHbmPfn7U9upL3KnuroYqiax++eSxmrvFdhpI9SiVbKjvyfvU+O3Zet8GM5RODitX6dFQflSJ8pDmJWfq4Xqv3vfLi/SbOx/VjPo0VRQlRr/Ul70dcQVtgR9XahN5VQwS4jTpccSF6Usd24s6rxE1XYQ23T8MwQttBeu4VYo90fOtaNxWynEBbZD0PAXV6jPmubBgH++RiocdnxfGaBk/cQ+d7z3VwPJFze9KHuQ+bPbCw4MOmTiHC0PG3l5+M6hBucPHzi1yrx3mGNkIKHCVnQEAcwawcWWavUX2QBls+njoBI+HPVoYRMgR+vswvnXXX6/tjTRA8hqP96qs5FRNeLp1kX80b9oYBZwj+zCE4QEAIwUVzl0dT0PjgTjzAIDyliH8b4DKPZnnOHCyd885ilzPOWBu04C8RWfgDUS2I/MpDkLukw/KPQFvyPwly5YGvecNpr0+NuCnGnxOxZq9nNecUnC0eDhy32ItsCAsphn4HxFWY3Hj5ZBmKF8bzwzgDIEJQduti+sYFyQ5ExNZvV4AW7BOpI1bViHhsRV24PrecDXuHYiDr4kWlWozhBTEDpEzT8yRG4XR8Tk+FhO3ARM5R84F4plcKu6GdIWOXLv1AMIPoQSDH3vssaEDb5PGZLlc2FLgsMM+rVlz1lC5FIGWeAt7926B8TjfVVs8P4IRRnUTO1tKjBVGduydbRTIOeJ3V2NNND9xhqWrdalZUr4jrcsv/Hd94ZOf0fqbbaHijD4dduI3VUyVVX6yrGMOfosu+smOmpN/ULkiu7uPKNWxXEde9l7t9JFPabSwhhq1krIL7tWyn31fn99uMyVzw9JYVonQMHBM0/Jz9eBYQZ845ze65I77lG/QyXvlSmFZGwP38YJ0Im/ReOA0kQKPA6mV9bxOJmgA79A5642whYagTQRuADOpyHMxUb5RfOwvJIRtgNiCj3uGuCaeEXshDKQ4x14Kg554XtHz5rsFjvx73DDjer72ZPOwuv7uatU4IIoDaNMfChY5CO/i+XA7CPdvQ/lzDYAS8od58q4AXl+XnwOY7FXi3UU2/M/cO5eU63EOydzID87jfoAuro2sI9cRpe48NqdIsDYAhJcDwP5/3sZYqgdNdglTuW+eGzDaCJ+IfuI8PJEx45QD1sZl/fbAMUeuNGMOmDuAqNNH3OcKnvRWUK7GjnvkWN+Q19mM2os4kmBdEQ9Rr660vTqMa0rB0aMLlgQFiceGhbFHg4W3d2JlJwHCMUPao8O1uR85MQ4jwWz8D2NiBTAub99h75CtXQvRiTxSXNfEBfjCE8Ufz4TiQPjwcjXGip4P4W9BBRPwxzi5R/DWlKNyUDNNvF9TsLRoWteqwrHniaaPfBfADQ0NcQ8XiwGQeMNUmPHSSy8N2yLwW2m0qNdtvbW+8OUv661vfWsYMntdWbjay2fFZEAJOLIwsCCzwuZzyFvKR0m7bIz561//ui3w4gnncQEV/78z3an+4oBGq4Pafccd9In9P6oTf3qGjj3/V1pYSGlWs6xzj/uCjnj/BnrVnAdVqj+pjs75aoyllKj06zNnbap3HXmsipnpwcP0t+sv1QZ33aiPbzRPY+llSlYy6u7Ma3S0pKF6j55Oz9Yvb7lXP7roEpXobr6CjQVfDN2OF7wGznEL1Z6MuPXq4xyifDH3mopjSPh1sj/0A41Br9Ah/DNtet/zwl7x5+N/gxjzVfyd/y2s46E1voN3+COnzoYJn6FV05dzAX1P6M1WuHu9OGwTD1/GAeX4sOdUzOFUXpP1sacW44g/eNtgFaADn7FmyBbWzSkCzg9CuSKzkF28XPGE4vbau7rN7QgANHF6NXDlPvacc44rfe1tDkUy8+a1vfhPPfN0oCOUN2OIg2TGN9XgyODcPGiwbQBDzzPydxg/Y2Su4iDdtDTe0Bkf/o0b4KZ7062BT7wHkteP+URoxGToAAAgAElEQVT2MzeeQ3vruA5zjKHCtdCx6FfWmP9Z57FSMbyTruGqYwPpoB9bjZWnkkZfydeeUnD09NKoMZjduiySBWKcMF/qBNrC4HwDo7ilifBAqLr/B/d0R1ISTSkld5hsovwDW0Vc39aCXfjBfV+NYu+gdHt93FE4ALZJqp0Q/hAygI1xYbm5qyqEPmPWzCDwECoIC57DwizkfFSjEmiegfvzO+dZqFHtxvMzRmLUjB3hZCHwzOMPhx3Br7nmOlVgxJ5effwTB+uwww4L42k0o4R0M9L4NcNzZTexFY3n34yHG56x0oyShGx7DkO8vhVWeyFwlKok1Cg09YnDPqYZhYIWPPaUKp292vvor2hBV06lmx/Sk9d+RoftltW87qRGsiX1J5cqU+/UzMZrdfhP89r7mOPUX8kpk2jowp8cq0/O6tJevVmNZJcrl8opVawqke3W0twaOur0S7TrgYfp3YccpFJWylRfeNfll0qz8fMMPse74yeyPuPnjQek/4ixTHQNe24swDkG5QfIDl2AC1HjOeiLP9Y5DkTiCtTAyEqBz6GKslX5Fu8XZQUCfcGXKAFfl/u1W13gvWpZ+jZa4BPnfGA527CAnjnXyi0+jqmav6m+LsYZoAfPT+iI3ioDh2eZ2zh9wW/IBr7nBX/i7eaduWWOHYKz5z2Ug2cy7UaoyCrkiZPzzevMJfcHSDjkZoUO6GLeLXcJ5SGDuOeygagYhTXiO8biaqqpBkYGRHFDxQadwfljjzwaGQHTpgWaQk7zPzLeRumKPEXj1388zcWf0f97HplL7mV5DVjlD2DKWmKomC+ZN3Qr+sPeprDR9xOPB/5ivVyZ6KIK08ZU0+gr+fpTCo6eWTYUFpGFd2zbFuU/Iqw22cSb4EyUBkCu4Fi08LmwCaM9T7Y+GVvwbOWybUvVQjUOkihlh8hgfhiHhG/AS2h01ipvhvEheFvHto4g4qeffabtyna8mfO4FsxBhYdbHzhxG+HCNWGG3u5oF2iYhKRrYs/O6eE+Fl48Fw39HH/mtxAibEbA5+KLL9ZJ3/u+nnwiSmBnQ8kTTzxRa6wzP/zusfk5vBdavVYOSxCeKfixUkrRebgRVVY1VW9bj/vvv7/OPPPM9ibBIV+Ma+ci13wYrzuKp6OqqOxoQ3c9+ZA+/NHtdfr3v6V9Dvi2jrvs1xrrqqk3MVen7PJG/fL8jZQq3aWZ2S00Wlmqam6hKrVZapbm64z799Zr9thF1XJNXb1NfWO77XTW0QfpdbUR5ZpjWrMxqGdKeQ3P3UIX3vG0fnr5dbrpznvV0Z1Xo15SU1EOh9c+TidhPVfz7Q8m44/Jfvf2NPaU2gvrFgPQIuA9eHlam2869GxAYyDuRFOvNff2OdAsx3Mu8wrN8x3GRRz8OGQLTbrHzoqegZxD8w107U2jeY5g8DQb7aooW+sGYfHqqcnmaap+j3sg4Ad7KixLMI5QmITkUYY0b0T2AGIAJ6wPOTIuQefZ+B7vAp4QXgGkLFvWLrXnHsw/zQ35P+5p8LZEyDjmkjliXjkf4wz54GILG8HQB+vsjVMBaN7bjecgXIvxh4yxd4ZzXWgzfm6fJ9NbxucLgQ4kkuUT1zQg4L7+41wbeNAf/yN7GVehsyPITOaLZ8AgAMS7zxG/QUshxSJ2/UBb9XqIXHAfe0OZA+iRZ4uX+tvIdw8x5pI5Blg62sFvrCf3p9KP63jOGQ/Vv/AMc+mCI2Q+4Mo5R8wdz2faDjK21ccuXkhj7+JkTY6niu5Xl+tOKTiilB/C8EKbaIzQJ/LW/CMnZrxHAkZ3GA7iwjKAWbEEYGz33LBCdClw3C0ad/06J8OWE6DG3W2N+A1eYBZ7sABRvLp6ugNBm1F8H8aGQIOo42CM+/C9ldJaa84Lc8t57HWEgHQVhasheBaYkc0gYZrnxfdzyZDXwRrhSfvJKT/Wv593nnKFQrAqTz71NG277bZBADMmWy3ua5TJRcnpjKtcjEKZ+WwhVoESVVowvqOOOkqHHnpomGtbro1mTWomQ8sCaCGdjbZpAVxVG3V11lN630f31d57b6Nbb/yz7nkuqXcfdbRSndJDN96h2X/9mXZ/Z1Izep7R0DNsJtqtZPeARhqz9Z9XJNXY/QQVuucq0TNT+vMdOvGQ/fXQj7+ksaG/BXCUqaY1lp+p+0cKOuj4n+mrP/q5dt5zT3V1s38XyelRvo2FCM/hXIhIqETg8H/rC+ViQWk6NFiGrpgbLH8Eto0dewbH5/Twu4saPF/2KrjUGf4waArKKx0pF14GLx7HiwkJEPblfHgGBY4S4Z7uu8P148o27g3gPlMtn/4ndBOXQW1F3FSoVkJ5A3qcw4IMsDfapeUGOsgb5gBFjSJ1I0LOt5eZtYXXfU5chjGPyBO8Sg7hASQAPFyDUB73Z7ysEdd3iTvPCwDyda0P4u1MABxcJ+6Vgv+8NgbbASjGEu4nmkuvfxwIGWTGjXT/Dh3bCxe87Guv1e56bXrgnedhTvCg8jyhuKdFp/HcK4c9Occ84iRsrs91LFscpWANGQNgJ3SLHxsLOgWaZb3IGw1tUFKpIMsN/r1fH/PPsRzHuRwDT3Jd5g695P39DAYZh1s5uII0PC+7BPwffk0pOLrtvocCE/LnxGlbP3Fmn+r5t2VhcGSmxHMEY7KzNEQGMbrDaCD2WHv7ONAKIbXQB+jvwtz5FTAMxAyR4i1zWSr35JkRWggTfnNOhIU/71zH4NFCwXNmxnOyJGE5Ez+hPcCRlZaP5Rowm/sf2WoOz5OK3OGdhY5IAVVr+u1vfxsaRVKJV+jt1QknnBC2/rCS4b1tKaWiyrRkU8rlCsFSagOnVDqAHp6FMf385z8PPae22267cD7znM9Fyi9YNK1u2NXYfnl3/+VOfeHL++viC87Rtju9U4d87wcqbPhq5UZH9c2P76srf7SuhmvLlEwvVLc61ViaVO/clJ4Ym6uDP/2wDvnNhapU+9RI9uiCD39ce2+Y1Sc37lM1ORCA6cLMWlpaTemTx5ymbfZ8t4496SfqnT4rdBavlUbDnmBuZBe3Lpk7u/+nmnZX5fWp1nG+ia1OxsN3wbh47LGwlgh8h1HslXT1UdzzY6XuZ8JC53iULXTgdh/teyWjrtZxi9+VUfFS8heaI5e6h8rN0dHAA9wLeYQCgb/jXuV4yG1VzrvvHZ87yx/LzQA+kpHH2Lkw9mDzbPA8coLz7LVxpROyCxmF7IO+WU+HvXjnO+cLcT5Klvl2/hfRALwXzJdlC2sEYPKGqjYkDDy8JyPXt+fZbUIMohgv94AOvF+Z5yL+/G0ZuYJqyQCCWjmRE80d17Xni7ED8qEPjkU284fn0iA/eIJibUs4H9npLYO8Z6V1Q8h/y0Q7FjB/yAuej3kz/9gY51gbD6wJx1MwxPWZL8bpqrmwbUlHR7gWAJZrcU+H05x64QplPptmOM5dtTF+4dngwa/V2uRu/g3z9398+5EpBUdPLIqYz8okvkgGE1MphMa7pccLHTw/uB5xPccBXDuvqNXkztaGFT2fIWZyIuxJsKcG4e0OvwAkrusmaygDmBDGQ6HEhXN8HiwUzRR8RhlxT67l0AXbOyDk+Mz3EDwvAw7+Z3wwDoxB2M0N4ILHJxmFFQKgKpbCMTP7puv222/X8ccfr6uvvyEw33HHHac999wz/A9DOQG9SU5Iy4XMvTKp6Fr0BwnVMa1d4RnbzTffHM7beeedg6UbAGq5pGYySiqnUzc5LMxfMxF5C77zrRO05aZ5pZvd+viR39c3L79AlVSHUg8/pKevOlmf2PdBVbK9Wjo6onldvequNrVwcEgL0jvp7N/P0Y4H763RdK/G/vqMTvnCAbr50x/Q2ul+dZfTWprq1k2ZWTrq+O9pzkZb6OI/XKN6piPQaqpeC1un0BzS1rHDLcwnL57JoHUqaXhVXpuwGs8dT342yDfQcLWRPZSmUVv+8fHHDQyDLCcLO0fGycHBQ9QKq5nHrEys1LwWLzhHrbA3/GGeIf8RBUTImmqpQIethrTxENLLIZ8mW1ueDz61l8zgxDyO/DI4QZ6EPMSWl8LPhQziN+/H59YqGCf8Bphx1Rp5iXiV7DXi3vAja+OdADgPQwwvNPfDcwWP8D9eCfddM52w5nyHnPLm1y6F57kAAsgVAJ1DfG4b4qa4BsjOf+Q4zp1s42zks8HvRJ43no9nQy4zPugL2WzQQOQgrkP8TPZihaTnsbGwBp4jnsPfszE3xjLPD3gCVGIg8rymXfOWDQJokzW0rLbu5BrIT35376Kw/2AqFa7t1gwuzHFTSO81GvSN1PaMuXjByfDIMnv5rcvcqmMyOv3f+vuUgqOnlkS7txuZQnxGyPHvp2pyDTJ8fYMcEzlhA+L1fA+ih9CNpCEWlLXzIEw8nNsOz1WifdWsKCF0h84QBBAzFpe3BiEXgOtzr+BhaXXojrvzHT7wmG0l2SIxQAtM22iGuDMubZgBa8uKID4WGIbPCEKYq51knc8GtzCeI87HDeyNMGuVik783vf0q1/9SmODg/ruySfrwx/+cBAiTtLsXz4Ynm1wcEDX/Olq/fHK/9Rf778/CM/+gaVKJaNYPMe4wgWQ9brXvU5bbbVVmEeEdibDxp7FqH9Otd7uxfLG7bfQTVecqc9+7gTV1t1G2xzwLiWKRV16zCH69sc3UV/mNxrNZJXKzVdjhDyi59TIb6pPfOsRve+Iy1SbM119HQV97s3b6+2bdOgHb9taHd1pLXwurefya+t9J5+iGTPX0GW/v1KFrj51dvdEeQKNuqrFUZUVra2Fs60q1iYIkmR6qkh3tbiuQ64W4AbdKEzozvklDBblAG1C/wYW48HjeH50KAF6QiHCixyDsRIAQDpqHeE8CVvuzv0yYF0ROLKgd+NKJ7OyluttsH47qdWhHssIe0dX5UKMny+Ppe1trUQ5g4TUARwcz7jhcRQ88oDPzhlkjTCUeDm/x8CTNfXWFC4TN90HQzCTCQoYAMWcAiK4N54rQBb3916ADn3ZQ+zvQ+PcFrDiN8taX99gDIXOsc49Q25x/bicDTSZjfrNGQDFPUSBfvR3z+B4cMSxABe3ekE+MSemtwCYW73fLJ/tBeM3V0QjN7mWW11wPvPHM5O2Ab3hBQJ0sk4YsPBIMMJahkfcG8+zcw5jcdWlQbGrEbm+dSnGNmNh/M4zQ97b4wWoIpWB+UL/cF3GYiOBcwBXPMf4NflnWK0u9khAzod9PoNuqGrOzGlifwAo7IVeieZ4U3DckU8ujkrcOcweCivmOHqeKgEUtxpsARh8BAHTjIQ68VmsHhjSbmQYgGoxl1LaKnOJaWDUWrSLuu/DNV3V4LbzABcIl+eGiGEUCDHsoZOOzjVYizO6BYxDCnHF4O8I68FIWG9853i9Q5i2+lBk/A8jMF4YC4YrVsthHFgp03p6wzHsNG0AyLV/97vfhUaRPBdNJOlXxNzwefbM6frJj0/Vz07/qZ544jGlk1jhVWUzUeJn77TpwVPm7QuGBofV1d3ZTkh88w5v1Q477qgdd9xR66wzX9lCXkODI8HjhFX0ne9/WT8/+evafLtddNipv1ZqztrqHHpa5x/xdn33cxtrjRnLtWSwX33TN1ZlbERKj+jRpZvr+POL+uR3T9OTlYbuPfMM3XfuT3XDlw5StjCicjGry5fVdNSPL1Q5ndNee+0V5m7xokWBBlg3us2+5tWbavM3bNVWIsyX+zNZiLQigFNFvqv8uvCHacH0yDygfBHi0DGC1sqUY6E96Cbuno8rdf8fV2j26rAfIAYFAhx+mTtvzcB/VooO1VmmTDZBeL64j5Uu/9vCJnn5VZtsHMC5DR8DKT6vDuAIXoXX4p4th9z5DqPGoAbF6VAW8gZ55e7OfA/twosGRqwZ6wQfO+eL35ljJ22HitKWl4b7cB1yFwFdnM8Y7r333sAv3hfS822QyXp6CynGwLyT7O3cSOcnuU2D553PKHCDVq5hL5dBsT0blqG8xwGlt1cyOOQZmCdCUt7kG9BlcBAP4QavVimqADSI4Xwbn8wTv/k77sGzMocGJE89EXW4Rq4wV+gZF9k4h8ljtx6Btxgfn+0NtHfKa+deVfAGawTgdE4oz+IQob1yXIvxMX/Mo/NWoRO3KoCPOZfjXHAx2fZXk/HfK/33KfUcPds/HObHFiSEYKKAsCZyvf+jJ9T3jntgDNYsPNnFnt9hFCNoxvf4k08E4QpBYR2FChoShl3tVYs2hnUSG4wJYQKIOBYgBMO4ygHiBMBAfIzLCaG+ZrB2Wol9ceVhi8UCJ+QbUPba2lsNcASTImhgKLtQOQ8rAobjGWAAd7TmXiM0aVu4MIyZVvQ9Xd1RvtS0vsCgs2ZEe/lg8Rx44IFBcF5yySUhR4tn+PQnD9Ktt96qWqWst+2ys7Z941aq1XDDD6ujkFM6E7mPbcU494NcFcDPrXdFHV2zuUKokPvQRz4SEsAZ5znnnqdUeoHWnr2m9v7EwfrahVcom9tAy265SOs1z9dm6z6hdCqnQqJD9eqIKvUR1To202e//VcdcPTvNNDVpcpzz+iU/d+j496/i96zwfpa0tOhy66+XT+58S8aLqWVaUhZkkZHlqunuxC8F1UUaBfJraNKZfNBkNOjad999w1z5IRM1qDxv9xzhKXkZFxvPGplzLvzSyzwmT+EK2sez3mzAhhP26y9vULQLsYJf6w/1xkaGW7nNAHoQ35bq5rNntQVyQv426EpV+VY+OMBYe8pFATj4NpWovZoreqwqefe88azuGcZv5ETFvinVcmE/OJ7KnCZc68DvMq88jyugPK17W3ieCtm1gIAFDfaUKh4Wbimr8G5pCVsuumm7UKX8QAlnuzLPQFXhJYs05ykbwUe+Cq2hQmyFAXOvTkHucpzhiqxXOTVtSfNwMiyk7Aaz865yDUnQNvzjxeHZ+X8EM5vRQF4D+F0NdteHvd/ckJ7nJZDCLilEwzuuN6jDz8S7u8EaM7h2TmG43l2A/K2TG9VxXG+85kMbNynivG7io3vnFQPjwLEkPE8M2DM4W5XGLqAgn54PDvFQcwNxzm53Dr6nzlHU+g5os+R3Znj3ZpegH80GIpfz9n4BkNmPH+mFJZjsGYAAyg/CMZuTDpUAy5gDIjQFpmFPWEtPxfPwzUgaI4lXg7RQaiAFxgDD43DityHJo/OJ4iDOJ5h/Py079lyIwcrPRlZlrjKGQf3BtwRlrArGLc3zwMzAJpgOrvS1cqbefLxxwODbbzRq4LCg7FCD6NKqW1p0JoegAADnXvuuTriiCN0x03Xatdd36btt99W2UxaI6PLlSMUkkNBlqVmpHSc6I6QgIFtvTQ7ZoU5u/76G3Xb7bcrmUzpta9/XQjfwdhv3mGu/vu/HtHl9/xZH/zGSRpZOEsXHLm3TjkSEHu7yqVezUyto+rovUr3NnTtPRvomoe21Dbv/6xG89067R3/qjes3a3j3/9O/eqGK3TpFQ/p2b4upZbX1FPIhT5O3YWsNtlofXXkMxorj2nZ8LDu/9tjymCVVyOPZ5mk9e7u4GViG5TNN9886iPzvxwcwR+sD2vIu/MUoGv3pgHoQtf2hrK20JeNkTigjysv07s9TYAf7ygOn4XtfhY9F65lwB9Pikd5mXdeSIZ441p7JWz18zyE8DBOvEO8wZEBm2XFVMqnya7tObQ32pVUDmvjufZ8o/T4n/lGjpn/+eySb+SCvQ72ktjLbK+fwQjz7iR7yyy8zCh3zrHSxcihEMTeNnu24t49rzHXQdZuttlm7VSLuH4YTysGqYyNNXSjXOcB4mE2qLJn3bKTa7G9UdxrCaBwl24XGsTzbHyu54K0B+YBeidsxv/kFMUr+ezFtzfLIV+eC88+stT5QoBY5tQ9qTxnlskOgfK9W1XEIy4Ovzn6YgeDdQO8yHfe8JbvAT/eC5Pz4SXGz70AndwnRBGKxTA2+MG08c9S/ikER/Q5svUx3jtiITSZgJjK390H44477giChVwgu0qdE2XCju+tg2IIYbHWRqu8Q4BWFDCeG84BXCBCvEgmbt4DQGltv2CBAlO4Osr5Tx6HCdbHhJwicnVGR4PwA9RwT/5nfAhCqsWcjxR3AXO/kNSaoRw9CvcBRhAcgDrnZzRzDZVH6VTcUFehRzffdKMO/tgBWmvebD351CP67KEHt4WThYMZNbj4a+UwrzxLNhP1lhkejhJBGXcuWRV5XSNjoyp0dumuux/Uby67Qo1mWp0d03TaT0/WT395vDbacy/lN9ldM0YG9cBp++jg9/dqbM6ouobnKT+6UKm+oh4d21iHHL5AX//5tVL3gI45+OOa/dcHdegRX9JXvvNdjYR4cUN7bb+19t5qE23cl1U52Sdlmhoo92uoMhhCgh2JtNbomK5pmU4tWDagG2+9W+def5cezySlakHrd87SF4/9snY+eG91V3pVGRtWoZX4KbxQ9SiRu44lWVu5jWtfKu3HwbuVH3TTTrSsR+FgKwEDVtYMEITAdONR6I/zEJqmb8JffEbIouzIP4HmDCjairGVbM99PCaDokDPtXq7pBzlE7yprY7uKHiH8OAhvBNWnm0PzyR9pggLcg0rUCscng2aZ2NOFLv5z54De6he6vy/2PPivGIww7kO/TM/8G3oifb00+1tIOApvkNRI4fgcW9fxPG84GH+J6+GOWCtMNqc3wP/0cfHQMPrzLE8P2NY3j/Q9kCx3hxjD5SLPKANl4/zu70zjBH55hYpXJecF57TPe8mixyYnkIuYiusZ+8z46OPlXsOGeTwPA7xuYCEc9w81B4eHx8Pw3k9/G7egTZ5Xp4v9Jfr7W0DxDit8DwGaSEc2ozCugY4HMvLoAbwznfOH7Js5xn8BzDDU+cWLPaUxT2n9kRxT+aY6wPKuC5rw7PiKeUdzxIAyZ4w90RyPhqGjivg4mkf1uPx+VrVntUXy2cv9bgpDasBjszoTGo7VtzqeWJGfqmDX9nznLB31113BYJyE0UnoBrQGfxgnUE4Zm4LMggZBuIaEKNzevjdoArhFWfIIJBbzMP/vpcFAUoKYudeVjYGSI5Pu48HghOBQMwYcIRg5H/CBnGQNd775FJnxoWS47oAROd2lJpl5TM59fX2aOniYVXGRnXAB9+rB+6/U5/59L8pm4oUD38eY/we2Vw6CG7GRnJ21C6ho927Ka2G6o2qqriXc1ml0nlVak09/Lcn9Nvf/UGNSl4z1szoY8d/S6U5G+nZ23+jt+Ru1BbzF+nZ5qh6RxsqdT+rzsr6OuYHy7X+IadonQ3X1SXHHqW7brpBF371/Trjyof0+5uf1NrdWZ1x2N6amy3qpkeX6uI7n9VDD9yhNTeaqY223lz52b3qmTtLtYZUL9X01BNPaZt1ZuqNiVlaO9GtvzzztL76i19p8aiUL8zQ7u96v4486ot69avma+mSgTBnAYBSIZWizCqlNL1YVuGLsEvodN5qqmeQYJc+35tW43tpsV7uZQMNQl94HrFCLfwRqpy/InDkarM4fVvIQi9Y1i4553MoCkgkgkJHiHuDY/iRz4R6bJSEaY212phomp0zxTOwNn5uFAgvwnaAI+7t0IjDgg6bTOXyxeclzjcGk3hveeG1RSlzvHMeWQdkDuNlvZAvzJMBL/+zXihfDB4n4XIfvL+cR06NedfKNg7Y8Iy78Sf0AUDw+dwTWWgly//eroS5DEZXLfIg8occ4FiUvHMw44p2wvVrhdgcAQhL3srr5H+XysebHDI+y8fx6+qIgMEwc+C59v3HAySeA5pjfhi7UyscDuY86zUDXJ6feff8OrGcY+314Vh7/nk+94Li/gAbPgeA2TJkOZd1c6Wfx27PFecwv7wzTv4YN+uGLmDcGMDQj/tIkTLgcDlyAOPHiemBHmKtEsy38XWabP2mkndejmtPKThaMDDyvEoCFt4EtDq4rQFHEAE5NYwHAQyDx3MOGLMFBMAjvvmmhS0CHuBkKxRmgLhB4whivDhuQW8LPjBu8+9dW018jAOC9S7Zjg17TGbwAEbY/yubDZ4piBshgUJhPDABCaccZ6sLhuI6ttA5n9+5J4zBmEmutMWUwAhtSKXRsro7O/WLM3+uY7/6FR115JeUy6fVrBbb62mgGBfyNHmEKWHYjkJXa9+laLPcAJaVUXd3p4olcoYqSobk9oTyHd0aHBzWX256QNfccJW2e/d7tM9hB+kLH3mTrv3BjsqO3q1+JZXNFYOn5+a7NtWld2+uHQ85UOf9+7f11EW/188/9F79y7T5Ov53Zym96Tzt+KbddcW5V+j6W+/W6z+1gzI7zNOauU4N1yuqd2aDtyfkHdQbSjcjuuhQQVs8Nqg3L69pRmdOjzbquvSOR/TLS/9b1dQc7bXfLjrqmK8pm+9QNp1UNpNUow7Ya4jOIblkZMW/3C8LLbaXcAsIeyS9fYSbBqJgnc8BOMFDwLOTS4IwRinzv6s54QFACrT2PwVHpjsrE5Svq0W5j3MzSPKFX1AEKF1e3pcrbvlPVk0DOIKWHYLz/ygJ5qhUKYcwkZWpLX8bBy/3uv1/iqcR5aW4+z28Cn9bIQNWAEUu1TdvIzvcBNKVTXwG5HINZAWKEfBiJWtgxWeDCuiH9YE+mCNvim3+5Vh7ruAdlDn3C/mQ5J3lc+GdY9xyBNpxab/v/ULzbBBjj6fvazpasmhxkHV45e3tcETCHhbohud1OItrxp9xPDgy71hPuYkl14AeoT/oySCM8y2bDeIAgiEc3WoFwLWYFwCL89tCDl0pCg0zR6yl2wlwHICGlyMXyHieAWOZ+3uNON+bjvM9OsyVfZyP/uEZmHeOY75YKxvd3pCYUBxgmnn0fm3xar04aPT/L4cBsUp5UFMYVqOU30RqorOHZLyltComAc+JXY4QFgQJYfBy6MsJdhA1TIBVi1WNEnEzMxQGDOsSfYfCXG2B5RZnbLufER5x5vRcwf2HTbsAACAASURBVCzcA1cows9MZWHRBpmtUlVbxgacCCPAzjrrzg+WgK0cGM0JkEHgtMqt+J9nQFHyDHZLZwsZjY2MKptK687/vk377r2XDtx/P2280fohpyjeQNXrGl/HZCqaR8bT2dEdhOyMGTODJXzLLbdobKSpD+7/fhU6MiqWcB/3hlBHId+pVCqjpNIqlkf13TPP1GCirEPev4Xe/fpBTcv+TbWOuobqOSUH/0XvOOxmffPCG3Tl787QH844VT/Yfx/tN51qwoIS06fr3/9yq7555U3a4fP7acYb1lc1uVypxpA6qlKzkNdgFVd8QcuXPKe+zoxqjVHlurJaXJ6ldZeMau17H9UO+V7NyRQ0mJime8o9OvSHP9dwramvfef7+sDHDlGjUVejPKx0Ezd5IXTXrpSjhP2X8xUX7vTBcdNP5wGxHm5Eynf87uokBDS0BL0iQAmfEc6CNux14ly8Ri5HnsxzZF6CPuABeyq4z+DA8kAbCHOUB0Cfz+ToMQa+g165J0IeWkbIcy2HLVY0twZHNg4MglD4oaIuoUDvzu1xgizXfjmsYssEGyjjeQjPMC/WBd6x54y5xxhjftwfyInnGFYoUnia+QLEohQtowA4yDDkCo1QvS7Bk9HaiNSGHevDyx21/bvDP/aEczygzeF46IkxAj4ZD3/MsUvcuSdrMlnkIA6O4h4Uz9cjf4v6/AAIUOoO03n97IV05R5VXYzR+Zyc4zw6h92s8OMg3LwT92BxrpPaDY54t/cGfbLJpq8OxzA3XA865y+kGVAFl0i2+yQ5p8+bl9tDZb3DentrEOSzQ8Rc19XIjI/iCJ7BrTWck8qaWK7DXzwTxhDj4R7METxmcBR4JbZ9j/WUdY+9ni+nbHu57zWlnqOFy0fbitnM59BQPNnu5X5o3w/PkQEPaB/CcG4Q43W1h5E6xMVxToDGIwShEzpz5QPnmZFJVnQnUogVgjcDQ9Cz1pj9vD5KPteCGcXjUJ0JO3hcWu0DLDwtLBza4R3rmI1nUTKu9LGlZsvYzw9TwXhYDk7ajK6ZUqNWUq1a0s47/Yu22HxTbfuG14VSfYRMutWK4Hmu+NbkBuZRVPIfch1qkdewWCzpoosu0hve8AZdeOHv9f73v1uv32pzDQ32K5ePrhsJpqxSaqqRrGq4Xtd/3XGvbrnyGp37w9205pyHNdx8VIXkW7TTJ6/Rj8+8WZdffLZ+e+bp+va+O+rAjdYP8/zgvB4d+61TlV1/I2190J5aPreskopKL5CW/fcS3fgff9EGW22hvo3mK9PF5o1d6uqrqtFb1HOlBUqkerVWtk+LLrtRX9xoa228eEDVYkkLe3v1VL6g/b7yc81+1aa69NpblOvsUKo6pER5VOlUXsVKYlLhP1V0b/pB+FqIssbQrjvnsiaAbm9PAJ2g5FCcTuiHHtyjC6AP3XAOSpr/eU2Wc2RAFAdHnMe9Fj67IBgkXJMX44ZPAC94TN0XjN/gTQCCt60ICbWTbOyMZwpeaefwtHL6eEYABMaJ+R16j4Mjj2eq1sjXjxuL40M6hI08V1R5sWaWn6wbitBKl2dkfVGiDkO6Eot5Rd4wt957jWPYeNvglXmyl8fbkFC9ivfQoMAym2NZP17uxcO5rgrjPiGE3kkPs0y7HUocwATwVCqtcHoNjnhme4Q4wWN94L77o2aeHR3tJp/OMeM45oS15njkMOOKg0GOZZzMpQE0IAE5zbsBUxwYcI6jCU6s9vgceuQ5Qwiuuys8n7d7YhwY1VwjJF+notAof1zDvGDvUogONJthPIzdxjLHRfI38hqhj+AL6w9HCDwH7jzu3LO4p4n1daNmV4rac0Rkw9f0HJheTIdTyR+r+tpTCo7okO2Ys6093plYh25W5QRgWTIeAx6YyWElW3Ueb9zTBbHBdAhwx9JJIIXB3CHW+wW5cgQGRLhxXYQIhI5wsnBxcpvBk92tMIVLV538Z5cq4Mj9l1xt45wlGJdWBK6u8HVhHFs89pzZ0kDRYYXZU5VJ5lSpjujrxx2tK//zMh308Q8rz+aMlZIymVzYONbCfTywY11JyPb4SsWoz9LYWDE8+wEHHKBvnHCSli1brL323F35Qkpq1tWRy2t0lJLwnIThnJUq1YZSiR4tfPwpXXLhz3T4F1+nrbfv0ScPvV7vPfyHuuTKy/X0jVfpiJ121b6vXUPlxpCeHllTe/z0bL33mL3VvWVSleKIZo3O0k2X3KVnlo3qQ4d/Suv0baP+RlWZvl4tXfKs1uxJ6Jrrz9fsjTMayg6omU0ruSytrvuHtXdqhjYcWKQ5M1IaKA4p39Wny/un6+ifnKPf3PqAumfNVEeiqlyjpGymR+VmXs1GpEBejpctubj3IWwFnEoF4Y8AdS4aFrzpGoFpcA8tAqoRvhwDgOAPGgaoQLcAJxckQGsrAkeEveLKKh4aDhb24FDbC2XAjuCGPhDajN2AACMBgPDa1762PZ3/j733ALe0Ks+/793b6dMLw8xQBqQo4EBEutKMNBUUFI0GBVRMNMZoNLZIxIIVxZagMbFj10TFqAiISAfpMEzvp+/evuu33n0fX/lwDgbny//L9d/XNbPP3vt917vKs57nfuoi4WCXr07Ea2xRRYAjSLEgMB8DQ4MzZ/1Z+DKmeJzk7lw780DvTbty/Ez4E7+5FIhLcrg2GeuEQHO9GtaOl2sH2VLBmFHUmFu7l1jDxUuXzAQW20Ln+myhrEmxFH6H3xnw0EdXkWY+Hav1WCHKZyxHrqFkoOOwAPppS9QfmmOvm681IGdN4btr1zwayorELX1WELmH+21xcbVtBz/H+821fDZQgnfCI9kvLu/CnDKPBtEGadCKrXbME/1y0PbE1OSM5daZzIBxzxX8GzniWCysegZ6Bj88z8k0KA0GM1aAAFb0G5DId/wNj3dAvsMuHC/G+G0txrtA313/CLqifegpBOorUi4M0hyX5vX6v261J1EEkrPVICoXcjMRzriFejV9dicDmo152kKEZgwDQBAYeVvrNMO0JQnCc1n4kHWVywUmby2ZDYrp0lVqjeDtNkPQ8G/V/vuFe43KvfEclwQRwxjtwnCguGMLADc2u3JPPH6A79euXxf6hNZkRsxmof+06YBurmEcCDpbjoL1q9rW2nUP6gXP/3O97GVna9nihapWpsMZbJlUVp3k7wpgxsHRjDasKHsjxAgk0sFlUiyWgiZFccmN28ZUyGd18cWv1NBASdVKRflMVp0mjC2lTreuTiKvRCKtbi0KNp1uVvWRK96vYl565vNepclH1unWO3+klx17sP76oGdorN3Ul3c8qiu+/VNdeNmbVC7VNNkZV23TtL5/xX/o3W/+qEor99GOXFfpXEZbqzVlS4Pq70qJrWv0429fqf3/bJ6S89saq7c0L7NMyZvHdfCWqp6956DSqZ2a2jmmxZm5WrNwf53y6kv1z9f8Unsdcqj6Uk0ViGHq5FXplJRJ/S6VeHfQeNzE7fbNwPgN+gDchHPs8vmZlHi7OrEmoCX6OBhM+jBR6MxH0cBAYZi0Ac0Anr2PZ4s5SmWieAq7rezOMFibN2du6JOLzrlf9Jm+OPgUgcM1fI8wxB3Ad2Q67uoFuLCGa4UCOmWvc//8hQtmDkK1dcRudPd1d6zbDPjpJWLwOQ7iEEwI5x3bourH/HM5DFuNAYn0kTVkngB8rDnKHZ8NMn3GI0LUYQDcFwpttqNSJrx4pi0rriWE2525oi2eH8qP9A5L9TEZcVAUF5oB2GA77hWxdJyQXWkW4rtcv978mK96TfgM/+TII9yiBrOB5ntZmOapzB00bNcbz49bErmeObCgdwiCeSx05wN6oX+7olwZ22EK0I2zINlTtDdVng6AhWuhecANIMZhF8R0ISeYd/YbNO+9Ba2zN2yVoj8oMQBTxkCf6TvWXeSM3eeWFYBC5oN1RqlhXyOjaBfaNyDifoNyxkJbtM13WL54Fm3H475sKPi/4OhJgKPb7ns4MFULYx8saS3tf3pyfXYUBInWBdEQY2HiNWFa4JggGQ8EDUCCaNFKnL5vFxxBpdTzsIbBvTbDQpC04YBpm2pNgLTpPlhrcrt2kQWLXCLyLXOttQszWvpMNg5M09q+zbn0IxzcWY1AEgIMBujN65TfQrqk115yocbH1uuE4/9MzfqUsslUqMxbqdSkVO73tGyvJ88OAC8TuSoCAyX8OhQIbM3Ec02GA0elvlJRzVpVw0NDmp6YFharRDetZH6nWt0hJVsZ5ZLTaqUaGmtllc0u1wfe/RGtWL1Ct//6v/SB887RWfsm1eru0Lv+5U7dNWeZDnzP4Wq2HtA+yaX6zuX/ocULjtJZf/kW1dNZ/ean39evvvc1nfKSc7X36iNUTmSUaXb0q+9frU57rfY/Zok2JzZqvrCcDegXn/ye/v6Q43RIrqluZkLF0pAa27uqDM/Ri976CV3+/Z/pwGceI9XGVESTbBdUU5+ymaiUxe56xcGRLUdxYUQROpvqERLQEIyatWfNXZCPPQrTRNDQpq1B0BQaL7TB9Qhe7veBpfFrHy+Vn+MdbKU08KefPA+hvt++qwLdupSAARCfERQIdLsCYOb0g/ExpmChncVy5JgjKxX0gbZn0pr3WPp7CRi0beFpULe71o52vTdsXWfPMDfMLwKNYqysGS8XE2Q9ADwIYK5BYHo9cXfymzP6uIf9D3/i5SxExgjfALzG96wBmmMeSeXnOlxBDrS21Rwh7fMoLdDjVnbGBnilrbiA93zahTkbOHLbBrmWHdAoVf0Zr/mmLYMG2/5Mwg1Cn/7xm+fdAMigCpqytY2/Zyw8PQs57blQJm34XDKfO+fsQKxDwX2nyCvhcApAGgkAtA0Phj6RITwH4MI9rDfX2xMQlwXsV9aC5xn8EawfL0fh5CFb0OgzNA9YYv/SPiCO/ccaGkRBez7E3NXvAXf0JX58ixX8uFVvd+6R/8m2d6tbjYBsWywgEgjLWQ0227oYlzeRTXjBrTSb2fxJzhzEaf8uRAOKpz9Yj0IQYSbSqmzCtDAyYeLz5jeYj88P4hq0Gjbh8pUrZoJHIVr7tTFx+yw0M6e4L9ybMpkqqtlC+6grpayy6QFNTNelfEKdTFuZRkeZVEq4rPLBh1/R8Ei/Rsd3KJtNK1MuauPmDWon21q6Ykl0ynQirU4bV0NS7ZzUrFaUSyU1unW7tm3ZrlWr9lcuW1St3tSOnWv03FNO1MWvern68hm12tRmSoeK1mOTHCzbUKITmcez2byqZeKTqIkUbW6R0r5L7hcddhgAXz0qC8BpKr8DklGq7R96vfdDV+spA1V96q2v1G133ak3XvV1Hf+mFyq1f1fpeTv1lHuW650f/rZe85avaPk+T9GmB7+nf//oRXrrq0/UQHG9/rN9gZbte4hy5YwWVmu64PyT9PdX/Z02Nterr1jQjuQO7ae99eFzLtfX//ZircqWlWltD0yv0crruzpYb37Xu3XHQ4+oMDJPU9WaBkt96lTqYU6bziX/b9KprRlm3rzbtRC0u9jxHtCbaSmcbTc6GkpTQMdo+QZDaK625PgQUugd2odGYZgwR5g3Z4+xb21hQhDxPXskgHUlRHV5lAC7Frx2ofZK7+xAJyDwDm2T/caewW0Td0tYE/YY4RH0PQD9ycnA1GkfYBDc0LOk8rtIq915PB8NmvEAEPZcsTzMhTXluEvSe/6/uXRP6DYst8GC28veZG5RUOgnwpy5d9Ye6wvfQDg6rZ9x0GcAC/PJ2vnsQ1ufb7311iAU7WqzhdkAgvEbEDJPrruD0ERwu2qy+TTzAn2xRrjldvnquTW5hrHZEkifrZTRnp8J/c64/HsxUHaDxdeGtmwN8iGxtgy6EjbX2OoeXHy1WgBSAGvmgHadjcVnrucanm+32sL5UU2jeLyT95gDrVkjvmNN2D/Mma11jqmi7wAnZAQA1ZYYZxDyPXvV+8S0Rx8Zg0smsKdZYwd10w7zwPP450Bv6DmsbyoZ2kQe0QeXWmC8rOG2LVtn6uOx3nbhQQeANVvRAOD0m2fb7ceamsZMU/AAW5WCct/50yWkuN3/L/alaXq3giPOVvMrTlRoNiGgrxNF8EPg8Q06MxG9g/+eEKf5b1wEc7cWYeYDwdnvyuI+1roVmHLPX/7AffcHIkTjhsC5FqGBKRrCXrAoKsFvjTSkine7QRBxvV1xjwVg/txqp5VKE8eU1OREJYCjVDKnTKGrHTs36qc/+E/ddvNtoSYPaa0ALk6q3mfVPkFgrXzaIUqkMpo3b34UvNluKdGpKtkiLiapaj2vOcOD4eDYR9c8Eoh9xcqVSvcOD/3al/5V3/3m1XrOyScorbaarYaq9YZy+aI6ZDIkO0r3Mi4YG5puiHGZno4EaK/uyh9amlQ6SpkPIKAZzWunE52FFWlcxV1jq9yIrrriQxrbsUl7PH1PPfs1L9L61qgGhwoaW79eP/rQ9brgsk8ot3yxrvnCp7Tf5G/0ytNTqmfn68K/3ajTvvgFza+l1T9Z00UXnqm/fOs5Ss6vqtvf1WS9ormpFbrpiz/WxA9u19VveYNKYw8on6pptJ7UnKUH6KQPf0v5gUF99XvfV6pvUG0llOxK2U5CiXZL7dnA4ROkWVvioC8L8mDNbLZmUpgdEIu1hWt8qjfM2lVvmVPWCc0WOoX20cChQ2gU4IAg5RpoFHBPezbPO6B2hkF1ugEcYW2168MCLrhT9bvSHbbEeH9gzSTg2LEobpP+WojYwmHt1lr0zOnvT8ByxBTzbPY1fAdGb+vBgQcf9LgxkY6z8F5/gsv0x19GTaxe4UvmHIFl9yeCjhcClP7b9eEsWeYCsMSawD8BUVwD4LUrh/vJOGRNbVmG77Lu0EKwHqVSM1WjEZ6mC2iBtYeP8AzmzC5HxzYBLnf1gr9yj8/y8mGq9IG1MG/0fLPuPIvxxi1LBkwG1wAg6BOLCfKDMbsmFm3CB5lHp/dDky5qioDn++AOe5yAY9bDrkyy9WgfK6bDF2yhtZWMdfD4mCNbPbmPZ/Eb34djmWLgjHlGRjDPXAMIYw0dymFAyTX0H9pwoD3fcQ/P5nsDFwNN2gjutURUAoNr/GzHAIbQjwcfCnuNdeEa/mF9pC+24jrjEXDH85kL9m4IuO9l7NkCZ28HY+e5zsb+4zfG/xl37FZwRLZaPPDtsX7dndt3BOZg010coZu57s5pYvNa44VZICjQLCA8CIBsC/fJzN/+apjNhnXrg1kSBgJhBD9zz9QdGHixMBMMyvUQFJvKSNxZP7YM2FTpz80WGU9sVrT1PlXLbfUXirrpuh/rA+/9e919zx1aumhIz3rmceorFFXMRdl05Wpd191wve6Y3Km8stpnjwN12nPO1onPOV37PG1/TScq2lEb117tuao20JgqenTdGo3Mm6Ple+2hbTu2Bgbz+otep/33XamBYl6VyTENDg0oSfG5HTu0bsMm3firm/X0Qw8Nx4dwntr0FL7sAdWr5ciUTlD1rl6YnRxvoSirCHDExo7qevTv8vZmY1wD+aW66t++pls33a63fOZvNN0ta+yRmq792s069xOf1MpUUV9599/o5D9bo9XP2KaJ8kF6z6VbdcnffUi/XbaPVk02dOlr/kJ7n7yHlj57sVqp6OiUqXZX89bto3/+23/UlS87T8cNJ7S4UNF0p6sdmSX60W8e1Ru/9gN96GMf0zkv/QtVOIQ4nVezXtNAPq9Oo/mkLUdmwHHLpTXoACqp+t2rKG1zPww5nk2GJQLmyXeOK6PGDW1Cs2iezDcxD5RYcJ0UrBIEVLMOCGRX6GU/QMehLESjGYQvQspM3TQc3CC9gE6DDPpOPxEgPCfUlOrFvPg+BK/rtBBszPdc48KBjMFutdk003gRSKcqo0XTPgKahAi7fOxSMhD1ft+d/MeWLdYBsMD82wXO2PkOgYkQQnDBQ7CasZ70j+uZnwA0YxYoZ8byG+DVx7vAqxDGjJU2EIpcy1zwna0F8Gz4CH3ADcSzWDNXW2aN4NlDI1GMzB96Ad5pl7bgi9xjiw73BO9AD7g6qxULjK1A9N8xRPYoAFxoi/kw0HE2Vvz8S9qDdmnDqe8820fRBFAeK3JoCyL9gk6Zg00bohItjvOxdcmA1ZYWAIMTa3imU/cN8Fg/J9W4PIUNACG2bMeOANZcad4AxooGz2PM4TDvwcHfq6vk3+gD/+LAEnBk8OUz11gLB8lTpoW1ZG/xbP5mzV3s0rWQ7rjjjmCZpF8AZmQDBgEAH23xGTBE/+wOZP7/VAfXPtZa5LnbrXsTj9HurHNEthobwD5hx9ZAiCFrqhYRMETHxLK4di8FV0srCsLdba9YNguMgw2H4MDyw4Is2SM6mNCmf2vtJt6xnaPhWoIjrQG60jDtsPkMCO0ioV2fVO26Q4zPgZYOOgyBiwm0rlHl8zklU9mQIr71kQd08YtO1dKBlN5y5pEqcHjn9LQG0hklWlHqZYPijqmMlClpeyqln69br6/ffIduW7tTe644WC8/51U693nnKT+QDEd3UFto684dmjd/rubM7Vcq2VU2ldSRh67WhRf8hdr1svoKHDVSV63R0px583To0w/Xp6/8N/3w+9/V8ccfq6OPOVLTU2PKZlNKdDmIsa1me9duNYpEmhGmUz6IOBEYTVTHJUrx/kOveqmi9ESfhpNz9N2fXq3q0IQWHrSvfn7DI7r0nZ/XpuSUvvG2N+hNp9V12AHrtK68n15z2agufO/nNNW3SZntfXr7RS/T85//DC09dqk2praplC2qtaOjhYNL9enzP6BT999Hb3rO0VpU36Bsqqb1nYI2FvbXq97+GY3st0xf/urVGlqwUI0uWSV5dVoN4Yxt1qtKZmcBh7MQtpmC/fzQnV2zAYwrcheg1XENDIz94zgTu6NgaFh3ELaAA2jN1iToFWaONcmxLggomPkDDz0Y2qNd6DFu/WFfwFwBX9C6LRPus4VPPNCZ+60YIJgBR9bELfzscqbvFirWnhkHwhygFyzN6vkV/8A84rayVcLPtpBhLnEbGgzF3Wt2Jxi47S7+45hH+sA6AkgBI7z4TJ8Zsys0A0INKHgHmDI3rtWEQOJ7g1fmivUG9EAvrBUCDQHtAGUHHCM0AVHmv3yPssjauyAh7WLZow2unS0gHssg99AHwJVjbwArPvDXVgcXrrXlPi4AuYY1sWWGNeSfy6fY9eQCiTwPuWLh7hgq2mR+EOY835Yju3HjLiH+RklijtlztMHL1h1oE5qh31wbH5Ndm/TDhTEXLVoQDrNmLMwJ3/OC7ukr7bCWtEsfHZfkTEVXQberzXzT1iM+2zLH3/R305aoErytQ/TT8b8B/CeSQTmiPy4F4M/wAPoBb1m9enUUI9XL/oMe2YPML+vAfJo38AzmK4SR/Ink9/9KcETMkQkgPkBrkmweJh3iMEI3yo9unK2QyZNjW64wzWL6GANOtHbtCSw/EJw1NWsV7v/ojp2BoR1yyCEzxIFQhwBD4ceeW8GWIMc+zGjevZoZ1lodTOs4gHa7q2YjYiqT1UbYjF/65Ad03w+/or960anqqzyqPEeQVKY0kE2rMj2l/sEh1dpSIxGdBZZJdNTF95vJqVIY0a/XT+gbN96t6+9ZoxdccLHOeP7ZUjovZfKBMZONNtxf0uTodh1+6P5625vfpHp5UtkUGS1VlQb6Va01lC+WNDSwh1732ldr5crletG5Z+OkVKfTFDaDdDr8v8sFSiSjVGvmPw6O+C7SfnftVttUqmmkU1JfM612o6n3XPlR5fdZoTe+/6MabSR0w+Uf1QtOeUSHrdiqO25eqq9ft5dOft1rlBip6dZfP6xv/uPFOv2vz9LgU0dUbk1qztA8VUe76hvN65N/82Gdv+dcXXzOmRppjaqYmFYzl9aa5Dy96vJv6oGxgj5xxaV60QvP00S5qmwuip/BVdiol5UiCD2565ip2ajXe8YCxFYUAwkCZgFCrj1koQpNIry4HsbvFGAH6/I71ga7svls5k7Qpw+nfPDhh2bM7PGYD7u3cDv43MA4ODLggf7j4MjuOgRzCGJNRHVcaM8vmLMLsQLQeDkGBCDH2F0rxjGBf2geXeSUe9iX3E8/+RfGO3/e72VTxXmVLVmzrdGT+R3LFjTj7DS0fNzfCBzAilOuDZKs/TMeeAyWI4Qlgt5ZRiHWq9sNYMSZbMwX7aHIAXRQQlkXx/pwLb9BM3GXIsId+rGlzmVLEOAAE1tedjX/tI1FgnEicHk29/OyS91uLAf/+1w9xgHQ4B9zZIuHwSt0Ah2Zr9IeAN+ZcPTb8Te0QV9szWGehueMzJQaoT/8RhuOc0L5da056MWgimtpl7lyco7LLLCvaAcA4WBoPvO9x+yga+5lLlhP1xtj7fmbe3keY7ZRIR6C4lAN+sEe9BzFA7mRX77HiTz0gTbZU1ieDcqRMcgs2mIP2roIzTnZwlbAT37yk6FPb3rTm2bcpvAMu2lnXI+7V3w/ma33hO7drZajLROVQGxm7vSIiTMYwCwPAcSLZ7niawj4jJdgfkLD+eMusubGs7ypYE70mT5t2LQxMAbXlgh+6h4jZwxbNkUp+QcffPDMmHzOWTicMBsJR+55rIZsDdBWAWts1mS5D0FbItC53lQjSXxOSy9/zlG6/BVnanDrQxpqdUPgb182rXJ5Wg2YZr6k6VRWjRRpzmnluxXlmmNKVneqkM2o1k6onupTN9enD920Tj/6+fU67JiT9cpL3qSnHXFUOLajkMtrfHSnzjn7RL3kReco1W1pqD+vqamJYJUiWBsQNj5W0UMPPKDly5dpwYJ5atSrUWHIdnQsQbO9a82eIpHBwsCBjako/oRAcW9wqk7v6sW1rTpp6hlVWynd+ch2XXfXPXrb+9+l7/74W1qdvUdHHD+kD3zsB3ra0e/T0tVHqdaZ1vve8Pcabkzqwn84Vrd0tii1x4iKtbTyY3k9ozmLkQAAIABJREFUctNDuuZTP9S5Bx6sd5yyn1LJhHKFtDaNT6g5slgXvuczuntUOvOCv9EVl71NhXyfJieJsSqpPF1WLp9Rs4UbNK9m48mdrWbh4TgIp9XCPGFigCMXMQTcw8ChV4QmNGszO7TN9Vg4ofXgMuuBDObczJW6XS4iyDMyuWxg6tCmhYotm6wLAZ18dlq3kyqsRLjCrpUDnk2mGJamYJWJBeya7v273Sk+Roc2HefgivOzKU8oXwgNmLar1fscLvrM/QZLzAP99/62JfeP4yh/5NW98fMsB2MDZBBkCEkLXsZAf+FNfOfvbc2LSmQUgyB0OQ/owa4wlz5gnQFAtkqwBg6ux/2Ghck0xnw4SYW1MTCPx+DM5jYB/EJ7gD5n0kF3tgLxfI+BPmFRB0hh5WTd6S/jcSwSY4SW+J41hV6Dpbx3oCtzhmXL/IO9wVx6vNA2z+Q7lIo58+YGV6Hdd+bBrAdtUUeJtrCQGNQ5JsqKrOOXeC7gkWcCVFkjnuujpXiO48JsZbEr2h4Jh13Y0xKsVyHDNzqChTnh5UxBx8t6T9JXnusxQt/2XHgPz8heDmRORDWU4Af0k72O3MK6G4qkZrPBZc7fyDnGxhpgPHjzm98c+MnrX//6mdAR83Lv3VmLtD7B7fJYN9pjLUlPsJk/+rLdCo6wHFkTMTL3QFkkzN4mLjYQBABz519A8bOYzf/o0T7mBpv12fyYDyFmNrEJCrMkTAvmgrCxKdMEZrcaTMvl3jHDwoCCZtHLdotrxhEAiCC1XXHulgEU88DmXLxkYXCVJdNZTbbaIdD41AOW6BMvP01P6Y6pnOoLpstqsyUNDWtdM6Ef37dO167ZrMOe/RwNLexXc8tWDWEy77Z1wNySSomq1C2r2aooX1yirZW2brh/s77wg1/qOee9Qhe94U0anjdf995/v1590Ut03jnnKJ1oqlmlumxbhb4S9gBNlqej4OBOFHQbj4Fp92rbzAYNOHTWY+Zg2kggRRVlQx2W5q5PtR+Yaqib7SpZLGjnVEeloUX6x0vfq7nz8xqZl9EZpxX1nzev1Gmve6NqmYf1/c9erRu+9zOd95oTtfip87Q9hUm4X9PbptVXHdA3PvIltR4e1aUvOU0n7btCpclHVUkVtD3Zpx3ZYV38rsu1o53TgauP1Fe/8S211Fa7SVB6WnlcagS8J7rqJMjaaCmZeHJuNcccxckWRumzm8imsXkeeoFpwcCsDcLYvO8QOghYaBmahiEiDJ3eDfNj3/E7f4djQvaMmKWVghAH2Asgpm/r164L1yM4TAMGFWGfJ3vAt3cffUcrtWXAFazjLmWENPuJPUMfEQ70kX64Do9jqmYTzvAXH73hgGILffqNW4g974rI7kfc1fZkecyu7nfMlWN6ENj0z8LPSmVIWx8amrH4MI+4H1lr+gy/AAg528puSIMdgxHW1BYMBDHPtaWJ9gCddi/arWlrAO+sP9e7ps6s2cSdKL6S/jkuEzqNlx4xjfOdq/RjwUZYIxsQ0IzHoQzMiV1wjJ977Hmw28yxO1bGGRPAAXBkSxt7iJAC+Eyw+PYOyOVvngXtwd8BNdCbrSfeT1YEkAWOw2OPQVeuc2SwxXMdU2T+bznI97RhQGTjgcFXfM8xd4zdawBNBCW6l3FpS5aVCIwLNk5YQTE90m55KpK30A5yi/lmTl0U2S5o5g5LIXPHXuR3xnrllVfqrLPO0qmnnhrklYG2gfRslsXZ9taMBbpXSsHrafn7WNA0W3t/7O+7FRxt2Dk5U0GZjsUHxcAoggWjZsJZAAiSRXNQ3u4GRzBPm0fvvPPOsFHYWPQlmHBz2RDQyGcYDVoT/faiEXAIU3FFVAiRmhqHHXZYWAcTh+8xKDLIsqCxm86Mig0Q4kaWL1U+mVYyk1cnX1ClOq7XnXGM3vvc1VpV3aZpKlgDIPsjYHTZN3+kk1//DrX3epq2JQpKJMfV6KaUKw0pW2+qb+c25e67TXtPbdNSVbWsfK8mkyVN9S/V1twC/eC2+/TtX9yoV7/xjTrimUfp9Ze8Ws895SRlkh0l2k0VCrkAishWIzNLiTqDDHPCcR+tRlvqJlXA2lWtKpXdtVuNs9dM4BiJIsHVCAw1YuyzuKXSFbU7FHUDmOT03ksv08BgVm956yX67g+/piMv/KAWZVr6+hX/omuvvVanXXy8lh+7QOXMdjUT27W9uJ/22pzQfV++Vjf86Lc65uBD9A9nna4FY/drTnaHKipoIjeib9+xXh+8+ueazM7R/gc9Td/79peVTzQ1kcuHIPhkO6nadCVicGopV0yFAPVMetduwdk2K+2FrM7eMQ0wPWgDxgwjosI02jMvfoNhuawEzA53CwwU+vL5Wq7j5dge6J01ABDBkLkf6w3tL1y8aCab0321S4/Pax6OCkS68rs1cJ5ncATzt3XALj76EEoC5PK/51KjTeq20AenYTt1OATIbtoUuvFELUf0D0bOvkJhQaNn/hzniNvBghGh5gNc4/tztjV6Mr/brc9cIHgQblj9WEvWzsCUdQUwOBuIPpOtRayR6/HAoyzYeWfeoBPWxtlSjB3gybUAJdbOriRAK7RkkGDhzDP5DnDkgFvHlMwWED85HgV1cz1rzsuuPL/bwkJfATooRlzL+tuiYutQyMDqJbSwrvTRyTzQKyCM75g7X+tn0oZBJICHeaGCNcCe+Td4YO74zP6gSCltMceeD9oxn7alhGfQV+bQQfOOUXJdMEA6Lirm0gaBuCzx37Q1wxN762ge4KxB1g5FCNDmc+yYr2Bw6BX0hXZQnA2UDcIYB30LFtN0lAjA34AbeMaPf/xjXX/99TNHisA3kGeve93rwr5jfRgT5TiYlw9+8IO6/PLLA4h0XJLddrO5vWfbOzNytk0Ma+SFMI/xb7O18WR+3+3gaFedi2eTeGGZdDRLB2QbUDzWlPanQI1+vtP4HVhKn9kAEBLPgSn74EdbtazxwKTsi4aQXGwrBEY2ozihAJR6bfG9BYw1C7dlMyv9gUGu27xT+61cpKRaShYHQy2gM566Ul983WlaWX1I1fQKdRsdpfM53Vyv6vqF+2lq9WnKZ/o0f3KTsvm2tqmgertP81LD6jYbGu9Mqi9TVmFisxbec6uWFMoqbH9EiwPl5bSmldZVNz6o+8sl1cZH9bwXny1luko26ko3mipmChpt1tUdKCpViQRPKkn8QkcAnHQaQJMMIEmJ6HgHm33jzD2Yi1tUXS5ofHxS+RyZgdlQLHLz5q2h/EA+FwUgB+tjJq12L802W4gO0M3UiqrlM7r5/jv18+9+VZ95xxt18vFHKL94vl71jrfruuvu0mRyUiecd4LmPWWByslmKIUwvaOuBUMLdetnH9Gd13xHhw4n9K6Xn6m9hzMa27pR/UPDqnakn3Werk99+rNau2WLys2WnnPWWXrnP71PcxcvioLt/wT5AjAS5sfjNMMNTCARBVYaXDgg2ZZJmHE4BmLx4kBTxAvx2WcvoWwgDM2suN6nuMMUEbrsNQsEQCkCEzoOVdWzkUnfe8Far9OQKXTqIGEzLoOhYPLv/m4f0b/gqt6wIVgR7KqxgmAXAcoI+xDhzvNguI7BYW8R32eFxu5qgzHGyW8IZNxo7CvAH/NhwBO32joOCaGFcHFChjOCnqzmOxtjJiHF4M+FOBkTIMFp83aTMSceA/3mhYXCVmlbgbyWLi3C+nl+4K3QjseH5Ywxs97xjGGvievAhZo5iUQQhgZgthSGYpzNZph32mE8FrbO4PWRNCiRHhvX2H3lEAO7cqBBt2/QwtiZI2fxBZC8YnngvVwD/fjUAruv2D9ux3FnjtVBmPMd+453+gMABDSxT6AHTjAweDRQM53yGeWYF/dyPWOjj/Gq3ZZr0KOzzczvsXzaOshc0VeDKnsvdkVDHLzL/GMNDJagcjn0I54ZSPvsAYNox26FvZXsqNCEfzd198ZH9Devv1LPPvwSdZIF1YdGlWwsUKe7RX3ZPt18y0d03FH76pinn655i1Jav7aieSMp3XPvvUGxOufcczU4MByqgnd6JRzUkpK9uKxsDk9KMuzntqJEiZyiMdNH5hXaYQyhJE0vuQCaILaJyvhveMMbfs9CtbvDbv5HwZFTWeOMEhMymyikPP4Ji0g9LpH1Dqa0X9hCxxvSaB6ChQAgfvoWP0LB3x900EG/d/RCMOPnsjPZH3FzqrUQayTeLN4QTsfcvH1UY9s26LBDDlIjVVQykdErn3us3vO8I7Rg4l5NqF9LOxVNd7O6rm9vPXzQMWrvuUT1ypSKiawmJnPqX1bSdGtM1UniErBCtZSstpWrZFRJ57TXWFP7PHqnVpRvVaq6Te3SCt03Vla52NYll35Lb3jbmzRWHg/HfAxTHLJcU6KYDyntfakog4TST2zuTBo3UkTscZehLWMGhdbWlWir20mEOcpkomyoL3/5qzrzzDPD+lfL44GhTJWrYbPAzEOcEdYItLlGW1/5ytc0unOrvvWVf9a+ew6rb6SkRrWuh9du0+W3/0yJvJQfTCqV7qg1VVF/Laebfvgr/fw7d+oFz9xLzz38cB2+cKFy47gmakosWKTbxyb04S99RfetmVCrIxX6+nTRay/RBa9+tXKlftU5LZ0Ca4DAJ/FiHgKT7c2XGaQZsN1OzBv7AhqCcTiLCyGJBg2QsSsIAQEzpC0YctyyA6NxsgBzjtCCsWNKt7uOvcAzABQwb6+V1xCmxrX8wxVta4NpmLEYBJNNZ4HOfTBuxgE4itOItUHawHJk6wZr7oBzhDf95zfXV4krTPzNvCGg0W5hsgAKF9zz/JgGzZCdyk6fUciYTx+2+6eKmfhDJILmTp8tVO3CR2BD94Bh5o018mHAtvLZPcQ4uCZu6eF5piFr2LxjvXDKfxDq+dyM1QRQwLwaaHA9MVsGx8wPc8saWNmxZYq1Yc4c8GxAZ/AB2KDtUL6hd7am424MTKBleCn8FYsIa+jsLWiWvgdrYyEqjwIIARyF2LWetQVaMe0G4ZqM5sV7jP1g1ylAnWexP3gZQNK2j37ieBnTvcG/QVKQWb2z7+zyYwwAE+pKMU7PE38zb6yrD3UNXpTe/orzR55jORB/9uPREDG70Ajt2prKHNgdyffwA/YBaxTieJNRYUh+a2VzytQaImv4pa97iw486HSpsliFkX6NZ7cp2ZmrbnKN8u0BdSqbVZvYouOfuVoHHJDRjs01LVm2JNDm29/+dr39He/q1VZKztSq6jQ6UcB8txVog3cH1Tc507ITxdoBing3YIbOAPC33HKL3vjGN+qcc87RRRddFPamayLS3mxu9SfBmsOt/6PgCLOykbXfTUThbKdettqfwkr0eBNlnz9Cgk2BK8cbxSiexeVviN5MDEIzkUNkaNCcMg/j5zc2d7AUxaL141YiNqg1wxkXRMzt6M0OOHz4vrvD5p6/577K5vr11Ssv14affklveP6xytQ2qzS9UxPtku5euFpr9jtSYyNFNVoE5WXUlyiosnNUmUJaKqVCbFK6m1UiXVItnVRBKVVb25WpdDR/a0bzHrxfB+geDdUfVrrV0Nlff0Rnv/Q8tTNSuVbVYL6o6nRd07W2ikODSrSjzYZ7LNIAWr3YgKg2TavVc6/0mJcFrRlMoxYFuLMpOEbkS1/6ks444/TIGpWOYrOajej3fL6gsbEJlfo4vDZilp/64ud05MEH69Mf/oj2O2APTVc2hWDo4f7F6oy19eIfXam5c+co0W2qPVXRT/79O9p680ad+fQTdP5p52po8kYVBge0fbqmezds03/95h798tYHNN3KKVUYVDJbDeUc3vGuf9Sxxx6verut/r5BVWp1dZVUt7PrmKjZNmfcfM5YLVQs2ByTBwhxuQveoT0zeaxDBksASsCFBRHChuuha9aJduNaPECIf6HsRLsdBJLjloKruxXFhPll6wTXmilbUTBTN+AL1oTe2XsW4IwX64XBEW173xt04VZyijDCkTHRFhYnXCAIAVtDvE94Z+6cNs7vgDsH28avi2vkjhVhnug3IJE9zItx7W7mCziCp/DP7g7GDuNn3Kwt/WIcgA8LaNbQriGvjUEoc2zAEAffXMe8IDzhZcEKpCjgN57R5PZYGyxbABMfZ+HDixFcdgO6sKgPo7WlxeAAWoSnM0Z4KYAkuISnpsKYEXYGRs66NE3QB7vaaM/HTyE8ob99Vu07AwIZK+CHtnlGCMpORWVkaM9xNIAhH0VDv6AB1whybB1tMz9ks1lBNriGF/F3iMfpiw4Sd/YZz+e5LokQl1t8D0gEOM1YL3vZzKZP+mnvgYHVLnlIJ7KYkY3KmBg368sL+ck8xV2yrKUt1dyXHhhRa3yrfn3LXbru9kmVhp6qdqOlse42De87R+nifKUSD2rz/ePKVkaUqiU0uvFmnXrKiJbNX6TFy/YPz73uuuv06KPrdMZZZ85YGIPFO9mr1J3oBit0APHdKKYr7MNWVK7DMVJWuvjtO9/5jj7+8Y/rne98p4477rgZYMfYrIDt7rCb/yPAkbUJCI0FhMhgVK6wye9xQosz7NkE0K5+d0C2GXKovdJD/Na47FKwxgkSt3aNOwPGQbwSgAghBqNxrEe1HhGjg+0eTxN4LPCzhSmAjU5T1BlGk1m0fD8pVdT2NffrJSeu1kff+lodUL1R0qDS6QFtT+V128Ce2vCUY9VdtFhTWx9SevNaPfyTG9XXmdLQMo7/SKg/vUqlPQ5Qc/k8NYvTUmtAhdxcpTJdNSc2adnETq3a+IDmrrtHn9ggLdxzqXIDBU2UpzXYN6iJ8Wn98he/0l133qsLL75Aff2lEITcanHgKub1hDChBibZiyOya3HGXN8zpXaaOQ0PD2nt2jX65JVX6MUvfpGWr1imYjHKjEtnSj3T+7Ry2YKyaTT7KX3ve9/TmjWP6mP/+gk9umaDjjrqKDVqo9pvn8W65fobNLZ5Wqpl9YWbfxgOF12zbq3uvuNulSiIOX+F+lo5PXD7PSqnppXsSFjH+4tZtdIFbZmakvr7tHDvvfSqF56nCy64QKlkUu1WFFc1NjqhOXOjhIFu98n51UxjZsDxzwF0KhIOCCVXRoYWoDXXQ7Er18HVzkwzg8bVBqBAmEGLPloEQMTLmT3sO1tp7NbALRwPFLXLjHWkHwhwH8cQt7YaiDlVPz4+wBvxMwbI3p++BhDkIFz6Zo0SYYQQ84GZ0fxHcQgGBE4b5zfXfHLwr8Gk72Ou7RJyvKPLdhBvgoXK2aZPhsfMxn/gdYAG+glfYR2ZA8bpzEF4oRM+mFtiQ7Ak2VVi1ytCw4UzuT8OBIMlKJcL62aggfJmuuB3u8w8r1iODMgQwF4DaDFuqfP5jgCkuKCnPdYS4QfgYC19dhl9o988i994uZ6WD0rmewfSO1nANEHbHIxqnkI70C9zwP4A3E9PRkHCtMG+4FoDO/N50xtjMsBmDqETFCNbnuifLUS8Y3maMxy55iy/AD+2XM1Yx3sEwHVYQsjwmpFfIQP5dwYCKwtWjmZzrTXrjfA8Z+kBNKFz5g0Z5PAMHyLNnvN+Zqyj5Zbm9rX1rks/rtKCk7VptKhkbkpjWqt9jjpQ08oq3dym5GRbqUqfprcklK2XNbnpGv3d687S0MJ9wvOY28suu0z/8Na//72q5Pl0SrVm5LaEf2LsgN4I5A/gTNGJEqwRNAQ902cCvW+66SZdccUVvcSc6PBqu19dlmB3W3b/R8GR3WpxcASBwJyCJhIrArg7wBHPZzFc7AxC42WCZVGdGunNbN8097DRYNiu+kvfTXwhu2ROdCiimY6tA4wFomDBDYbijH5m83RbyqQSgbDqnbQyhf6QVv/3r3ulfnvTL/TFvzxCmVZCualJJdTQpnn76t7lR2nz/FWqJqViZr36t16tRa0bNZSZ1HCmpnRjQpsrczTed5QSGxZr0/BSbVy4l6b652ig26fh6Y76KtvVmFqryTs3qtWkGnJ0DlE6l1W91tK2zTv01S9+VY1uW0ccsVqHHnaIFi9eGKw209Nko3hcZJ9FAsyal5kt7zu3Tevqq7+hbdu26h3vfFuokYSJN5XCRdJQvhRt8GIuHzbYtb/4hX7581+EOJnPf/7zoWzBLRs2aGO7Hs5+G7/3br39VX8dDsdVpk+F6pSq7Y6y/SVVmi31Dw5ojHiNrjTUl9d4o6viwJDq1ZbalaoWLVuqZ510vM54wek6bPXTlM9G1dJLhT41arXAKAkirlbqypCpl5otH++JiVUzQcePBJN7T3OH4RoMxYM7nYnE/CK4nDUGfaItwvwsaBEoboP5pE3Xu0FYuZQG9Mh13Mt1MLM4OLKggLERtG1AFncLGOQEaxG1tnovKzjchyCCkVvgWCjRd/YSWj7CH2HK/NuNgmYcWRGjAFnHuvC73XY+QNqZPDDScI5jr2aMASjv3oNc49PnEV4AOOYHetmtr05kScM1SR/4m2BkAAyWIaelY2mLByeT9OEjQZgHj8lWKOiH9hCKrH0ciPoUAIBgrRFZfg2Mgquol00b1ou9k82GNgBkADTWwMHepg2EsyupG7AF4ddLKHBQMNcguJl381rupS/QhAEFfbBVk99sAaQfvBwkDniPWx6hFZ6BsA2p9zmUrOhoEfrDdwaiBsvQmo+ncRVoW18WLVk8A4h8veea/QF4ZIz0h+cCtFw+gH76HvNAPAyEX/iF8m8apH+8rFi41tKu6A/LLAoBY+L5/GOueLmmF2N2UgZ9Z0/ZrZbKD6iYmtL7L/8XtQrPVC21RPXWZo2nH9WCg5eqURjUQHtQle0PKpsoa8u6lvpqy9RX3q5jDm+rb25UA3DO8JA4Z/SWW3+jv3rta6MkrE4rlOLhWKgAIPnXSQRrZbcb7VdOE6B/gGHuYQ5e8YpXBMsypQK4z/GNlh/c52D+/9WWIwdEx8ERxOYK1Wj9FqaPtRaZCT8Z5sXmZ2NAYCEAtVfYy24AI/i4u4NFYjG5D60dwoRp8JmNAXOwBgM4gnjs53e7BkXxuABrXHErWSabDKbtbIpD/JIcxqBcPqs1j9ynFzzvDJ25/0K99OnL9NRSW5NTVVUGF2hbcVj3FpdreuUzta6/oYEdDS2q36SB7uc1WL9b81rDymel5uCYKmPz1C4MajRzsB5MPFM7Rg7WeLKr4dSQ8tPDGtn0K133ox/p0P1WKZOQJqcnlchkNG9orrZu3KIr//mqUF+JtTns6YcE1+LIyFCYRwcFIsAYtwNPYc433nhjCB7uNls66aSTdPTRR2vbti29lPAo8yqdSWqqqiDYHl3zsD776c+pr5TQRy7/oM4847QA2G55eEy/GR/T1uHI/J3bskmXvuIvlW931Ox0taDbVaFvUJO1lqY4DLZY0PBgUUNDOQ0OlLRyZG/lRga17MAD9dRn/JmWLd8znIuWrTaUabdV64+y7vJ53H49k3crOksJhkM/n8zLpnMzUYNy2mTeSJVn3mB4jndjrrFQIrRcdsLWJWeqwRgBTM5mIsgZ+nbwKtezPg7k9EnrCFxe0CvMPxxUjPm7lyVi4elSAC4aaNqN79EwFkWuUX/PmHz2W7xCssGY6YbxAbz4DIhydg7j4Vpn79hiZF7AfkJAIAx5pgvs0Q5/O2Wf/jrmyFlN3ItSxnNdhA/huDtf8L/48R633XZbsCzYTYKwRRDY2mAgADiiWK2FRygSOzkZ+A7jhJ5YYx8IHAcCXAMtBEtU72Bg1so82MI/fNcLe4DO4cnQC/uRPtlyxPOYL0CvS5rYA2A+Z03fhXaZa76zpYO95HWlXXsPoG8fJWMrE3TPK4CKTOQyczIDz8MVGYAL6f+NZqBzlFhAFvRvGg51vGKZeFhnbTnkt1CQc+8oE/Sx9G0LD8q1547nch9ANx4HZX6OzHAlercHuOPlfhkc2loWNwg8Hh2ifBgwInecsAHQ9J5lHnhxnRUKF4NtJ7rKNCr69S3362e3T0m5FeqqqQ3T92qvo1Zo81RL237b1eJ5E2qlHtbipQdpav1CJdd3NKBf6qyzjw2KTBdg123rC1f9s85/8XlavCiKG2sqFY7gajQiL0KSAqWcO5lKB4U/l40CtAOv6XZ1/vnn62//9m9DRW74HvMJeHL9JwMonyzxvxocwTxNPN6UEJY3OnVWrBVaw/H1fwpwxOaxJoWm6PgXBwuyia2lQlwsognQgoYNySb3oX0QJkyATTk+OREWmQVmk8dNyWZYj0f03hTNTl3FfEHdRlsltKByVZ1kQoNzhvS1b35Tl7z8L/XqE56iVxy1n4qNsmpTYyoO9Wl7aZHWFZZp7MDna6wbHQGRmyqqtv1m9Rd/opWDG1UYa6g1+JDS3WHllFOd8vDZQ/Ro/RiNLT5Ra7N5Ld6xXp/8x3/Si094tvrTCXWTHbXTXdUqVQ2VBpXKFXTTTTfrmmuu0cT4VK+mVXQ0BeP1cQHEdESMHi1C2nffvXX44Ydr/1VLVa9F6aZDQ8Nh3sh0Yz4BIBPVrj7zqSvVbJb1vDP/XO9855u154o9NLFtkwaH+3TDfRO6bbyqTf1ztbPT1pJMR3PHtmrvTFonHnqo6t2q1m/Yoe9897/0vOefr77+oRCYXa6OKp1qa6rb1UC2pP5kVu0yh+q21M3l1cykVOVIgHY9KujWrEUVZbMZJan8Hc6A6yjRiTIR/7svr3PcmgH9O2WfVH3cXz4GwqdiQ5cGEAgn+sL8QquADugMCwptAdj5jXuc4gydG2w5gBl6BFyZMQdabUcVg+0WtSuCe2D2AInH24cel/c38+Nx0Q/2CoLIgjxuMfDvPJ97uBYh5qravpZ3vnefLKRYJ1dDjltVaM8FDB3U631ui5jrOzHP4aT7WQ5W/e+u+8x9nW4AHQh8LDIAJQANY7a7AlqgyKzHzfxwnY8scsA0ViZ+Y+85cwoQFAe3Dsjn+xDbQuGJWJV+X+u5xPLC8x3L5YSVSGHIBxq0Nc+QJfJ4AAAgAElEQVSuSANh2qdtB3Kzt2nX8U2sLfPuysr0GX4BrXMt7fuoDtMf14dYzl5Qtyuw+zu7mHgufSbmiL9DQV7KbPSOz2C+464r+uz9wzOZB6w8gCP2f7Di9rLaWDvGEWKZlIj41MRE4A+2TDmuxyCI61lnxzZ5ftdvjE67twuM6x04zd8e9x+iMxdRdjo+tMC+dwabwYQt0swD88zccE+tOa2lQ/NVa3T12rd/UAcfdoaq0wWtH39Yex+zWFvHK6o8Oqx1a3+i/Z4+Xwv33VcP3TWpORMr1Fe/Q8cfE1Ug/953vqVvX/0NDfYXNTTQr3w2rbvvvEPLDz4sWIKOOvpYLV60LFiPpqcojlkMyVatRnRsGHN9ySWX6NOf/vTvucNZI/hRPFGAuWVcwVq9m0/Q+B91q4F8TSgWEPbhhrTTvVYGQnVQnX+L3/NkGBRWGeKN0JjZtDbh2dRpcz/PgFnCPFkoAmL5jb9NeBAlC0lqM/1ks1BkDIYE0bIBnFLsze3NMyNMeibumU2V6iqBaTuRUm1yWnNGhjVemVaZWkv5vD77iSt1xeUf0LOXD+qycw7XEk1rvJVUI4O5dkK3DCxW56BnaWPfClWpe5RNqVHZquLW2zW44RY9da+1Src2qi89rjbR/4U52l4vKj/nMO0cG9KGPV6ub1zxCZ206inK1yuhfk+lXRdHzyc7XdUbkcCpVjkjb1S/vvHmAJZI4ydFn1R+a2q4wo455pgwDxB9MM3Xt6i/f1DT05VwTzqdE8UgN2zYpG9969vatGNCe+29Qh//2Ad0wH4rNDW1VZWpHZo3b1AjQ326dyKn6x/cqu2lhRrN56TOmPZojumYfF5HDM/XA5PrVKmn9aEPf14fueILmq511clIjQ5AhzTTrKrNqqjEnUp3lUumlW6nlaI8QjIXSigEjZXA4XRSbbLrklhCuqq3msrqydUxcvClNzt0A13BbBE8++y1dxCc7A1cLTC9cGxDuz3DBNHQuJ9+uro0YBP64x4EGmvE4ZEADGjQWjjPAyRB15j7ba6G4QeGlIg0TjMk6JJ7Hb/hVPI4eIorO+xv+goN0Hf2Fe92W0ELjBdGHc9AQ7GgTwh6nm9XiQGVLQ9u21Y9uySCYjI+HubRc+y4HJ8y7syY4LbtZcvQnitF08buBkcIb1cfxiqDAAUMsyaOrWHOsBLZhWgXF6nNdsXQV2f5+gBReCbr7Zgf1o5nQUsz65bpxQb2ALDda+ZPWI5smfCRM6wXfbH2zj3QC5Zg+uQ1MDhyhhtCn77ZxRe3Vhmc8g7d8xs8OQjAmEve6+zvELAGyK4VxW/0jTnB7WTLIDRGH+i7LT92/THfnnsAFt8zXhISXPzQsXlxoAR92+qKkMey6WB3u68M3pEz8EAn4vD9fQ/cH8ABgMyxYi7LYSvhruQb60M7XguutWuRNhmvXZrQOX2/+uqrQ6Dzw/feK+XqStVyOvLIo7RDHR159Iu1cPAZmibaaOW0qo2utt7d1cIFdVUyLc3bf2kIvn7q4AkaqW9Tp/Jz/ccPvq+3vfUtOvFZJ4SQD04GqE9NKVfKa83OKV111Rf0pX//ik4+9Tl63SWv1+AwRTcjPpLPp0NdJRJxPvShDwULuVP5XeeKebDHxXNvi+T/r2OOfLYai2bLjwmbAUMoNs/6d39mI0OkbHA2CX8bjHiyZjM7+uwYW39MaPZ5//bee4JWASHZ/BjX5qljAXNhY7FpIWSYq9F98Jv2CvKh7eFaQ1ihIfCyidhHIDAGa6/xiqtxd0TcMub+2jVh5mWXwPiO7frcZz6jL37u09prbr/e/dqXanmurMHKZvWroka9X+NDi/Wbbr8m9jpY0wsWqQzxpjpqqatsY4PKD/ynVhfWat/0eg2orEanrUo6owrZTYljddNNo9q4dUh7779aU+UtKqYaKibSIqipko1iiuJzFh9LMVUS56fVK+WwIQpZzkGSWvVuWMtqd4OS6Ywa7bS6ibzWrt+sf/v3f1VKdfX35fSRD71fp59worRls9Zed41y5W0qV8aUWrhE3ZGFWnzcmfrGzfdpTWm+KsRQTGzWgYmmjkqk9MC3f6DKQw9ptFZV/157ac9jTtI+x56iclsqplrKtabVTEfnoeE4CsKTvvQOTSTYMZ2P4sXiYDzuJiKY21qkNy5rZoY9m9kXtwrPhRZ8BAQ0gqCBUcSztaBZBKAPJuU+PsNMoUnWAMEePzvL2U4+MwnrAgzae7BSq4a4FtpwbRHvsSAgFcUcWTDTB/YDCQi0M1uRN7sNzehp02AI8DM0MBj2gzVDW6FYA5gj2jwvLFTsP2e5OeZltjpErCFt0m+fC+bYkxBT1Hu2q/si0Jh7+steN++J8y8rccEqldp1KQfAjy0OVrRsTfHehjcxToQjz8cixDsAlBfvhx566EzgPL+hiKGExd3/gBDasKufOYN+4kon1h3AstfDoNZlEhgz/TMvBhwYaLBe8DUsRfQh2jdRUDuKrOORTFvQCScMGBC7mGKoc9NuRxb5JhXlo9If9NXWTmgfmgD8xIETbdviFPhM7PgZu4x455mups7889nyxnvTdGF+5Uw50z/3uBgqYNJHgtiCx+9r168La+TEBLvTPCbkD+Nln/qgVtbHgcfsV4Ava+xgfMbOMwKIm4W+4m558ynWbqbg6wH7KdXOKtHdpGR3RG9794X6zGdu1GkvfKlWrTpV1WxGxXZZO9bdras+9z4p39ar3/FuFdoFbbh3rZae+yxNdQfU7E9q5+hd2qu4QFe//4d6wTEvVK7b0IZb/k5XXXXVjAzPlkrqhGO/0mrW6+omG0pn80pmivryV76pd7z7fXrRi1+mV7zy1crmi/rFT7+tn1xzg97+rn+KeG2yrk6rpkQnj0NOjUxT+OOYhlQ3AuqZbFGZXF7T5aqKWc4exZIY1dXLZCIXIgekZ5BNnSd3uNtutxw9ntndGoA1H29yMwzuicdFQGwQi2N3bI3YFaoO4KQbZbJYoMWZNQxx4+ZNM2dQGZRZq/Dmpx1AD/3xIXz2c1src4Vvb26XBIiPywwfIRhMmrVa2DAwKGfn2AfucVkLY+xcz0azjzbMR7Ffeyxdqh//4Ae67O1/p/q2Lbrk7ON0yupV6uvWNNwcjeoQFQa0LT9Pd2muppatUnVkWNm5g2ruzKq/b0Sp5qg23vmvWpq7QQct2a58AmDVVS0xpmznJP3d39ysF7zoH9TJlpXIj6o63VAhvVCt1ESUyt/L2KDftoIEJpIYUK1Ooce0srmkypXJEGxNwHaIC0jOUa3V1rU3XK+fX3utUqmkFi+ap0suvlgvefG5ShXqGi6UtOmGG7Xhl9doaaKiTrOiWrag6WRBC096vtoLFuuatZu1tZNUqpXQslZbh+eL+s7HP6pFnYwqnaZ2dpNqL12p89/ybpWzOald0UCurYmalA0lB1qRK29qOoAEKvuGNe2l6psmPD6b9/PpqA6Mf7fGbffpbMzNdYziGrvdtrjDsPw46Jln2z3mE7QB5Myj6c0AwBYDHzPiswG5n3EaFKC5wtCdqWMQZI06fryO1xjQ4uKSsxVh896z9gdNxFOht27eEubZtZuikg6RNZk5ZvwIXYQyz2RO+M0xLLNlk9mt4nVz7JKTLFyw0MdN8EwsCM4OBEDNaKmxyvgzPG0Ws75jduJ0wx43fTAWhCzCzK4ZwC+8Ap5D/1ASscjYfcb+p4+upeOED8f2sXb02VYSrxt9BvgRF2RrQhwgcI/dao7ZcUySY7noL0CAdeIf7nVbuVzSwVb+UFRz29agfEJvtuAZjAQe3isSaveJzwdkve32s+JlUMI788P4KHXBvewZF5dkfumD43gAIowrxCC1WgGEOMjfY2G8rjDtGFLuc2FQW6VsbeQz67J0WXT8Dv8MND2+AMZSUfwsffaxLbZ6unwB6wFtuzwM60gfQn9mOVs07nGwkmqvBf1jzEsWLFSttkO/vuE+XXAxtdreq/zQYm0b72iwMEftRFntzqj6cl1NbN+qz1z5L/qrN7xV2Vyfts7dpOE9V6rdl9L05FYt0lxtvGG9hlTWn62eqxccFZUASXOQMGC10YgszbmcLn3Pe3T+S8/V/AWL1E2kQ+xno53UP3/h3/SZz/6Lnnv6meJg9QsvfL3ypSHVmmXV29Gh580anomC2iR0dAHITaUzKGrJYM1D6UxlMuo0p3uAKCr5QqA313heZjOezIof1Ba2y0QSF3A3WCKTnaYWzh0SoeWh2PEfeCW6szx901gUhR4nGG9e+32taXiTW8A4ziKk1PZOkLbfeLZBzYCsduQbfizTh5DJ2GGSYYyh4GQrqsZs4BaAVC8mCgKnDZt67eM26OIexuMD/GAUCCG73HwdY+M5/OM3NrU1Hvv+uZb+OSrfY+EzxM5GtLm0EYiuHy+Xbr3p13rf29+i3974Sy0dSunFz3uuXnhAS8lWTunptrK1upK5lMbmLNBvksN6KDtXA097vsanHlWmL6lEcUhq5zT2259pZMsPdMLKSXWHf6XO1BH68PvW6qQT/0qtTEvjjc0qDg6qWs0orfIMU2B+bEWxBpUu9KlcpvhXIhB3q1VTvkQ6/LgeeOAh/fJHd2u6Mqlyvay9Vy3SW97yep3x58/RyMActSotNUqjSleb2nbrbdp83X9pcX1chU5D7QxxQX16cI8DdOx5L9ZYpRrSTnOpgjKTNQ1WWvrke/5JI2MTylCwspvU5mRJl7z/Y6qUiio3J5RNs9bRQZb0F0ENyKiWK4EOgnWiE1kebN6PW434PpvKhfWLWxMMFoO1aRbFxQkJXIvG6swZBAr/HD8AiKaP7AmCdR1/Qz+xqLimD+04xd5nRrlSdBhbtTrjpob5otnTFs+ywmErbdCwe2Z771++QwuGFrEgzAr+YgdNG1AyDmv/pFozJp9gTrsIJfYOAsJlC+gT17BX7XoMMSOzaNYOmLUCwj3W0hm/j9agP4wN6wbPYk7ZawTXWkFhHzoYGFoPoGOW9bXl2ZZenmOh61gV1hxrAdcgpFkP/ma89BsAjMuTvtuKHYKFV66M0qF72bD028DrsXNtsOkK2QYMVjqhI+Yb+rAVk2cBPl1KgXdnddn6QswL4I4+w0PpM3NqN9/QyPCMpZ2x2TVlcAh/tRzAgkl/aMfABsugaS/st14VaxcDhH4MpvmN++JuGO4JqeO9Ku/cBzjiWmieeXA2npVW5orvfYwUnw2eDEAdR4qg5m+Px8p3UMwTiaBk2ZsAbfF8Z/Oxt1k/04Mr1zN3NgLMRl8G3XFrvek1lLVYs1Gr9lus/tJcnXDCc3XG896hVnZIU8prqjOu+lRbE51ppYsdzafIbyOt5kRLA4tWauN0VdniA2oWcupfPKK+bEEP/OIerRoY1slHzdEBB1c1nFhCYJRq5fKM+zKZy6ldqwXr8gGr9lV2YCiKDep0NDo+oZH5C7R23Qa97GUv02Uf/lftvc9BmiAOqS+nYiGhjRse1fyhRerWU0p2O0FGZ/MZtSgkWZtWN9lVBiuTOmo1osD+gDEUFfyMKwPxeXmimCF+3W63HJnpxjUcC6S4pYgNZ9ABU2AzwqSs6ThDgnvilopdDdpFHi3APFkQDkJm3oL5gRFD4AYtccsRmgn9oh9sDEzZ9MOmcbvUQrBuzwKBdk7/IXZv/Pjz44DKaD8OmPjbbhxrc9bG4vcGJpDoqptIqdHsaHi4X5s2btFVn75Sn/vER5UjVjhT03tecpqOH05oqTpqK6d1U1NK9KeUzTd1U6tfjySWq7HPSdKiPZUv1VVMjWtyYqfKta4aN75fi+etVHMqox0balq2dKXU7qjaiDK4pqcVhDpzFJ8/W0KamlQ2PaiJsYbWrtukO+68TQ8/8oiqlaYGBxaoOrlJp5xyki7564t12Op9VSx21WlWlainle9fqHpyi9L1ruobN2ndL36s/I616uvU1U6kVVVGW1efqKcfcZy6nDHXmVQmV1UGy9BUUT/94S3adv1PNDE+KqWyqhWGdfTZL9OSgw9VM9XQ9m3rlS8MREGipb5AAzAzB9qXYVLF3x0c+3gbzXWc7IYwbdosPpvmh3AwcKd9aId7sQzZPcB3jnvgGp9IbmuPLU0Ad2vGWCJ8KCkadbzqM8wYhk27c+dHZwlamHoPmum6wrC1fhgRTA9hGM4ZnAUceO97fh6rVMSzfdgL7C2EA/8QuuxNXBqAAdYHgWbFgT7OVkHfZydyrRknfWJOmAPWGmDCfPFM+uA+0hdcHma+Bv6m8xA7MtvB2L0K/HGLNc8A8NA+ewdQwHpbOGM1oW1AAuvGOpHe7+c7lsrB8MyH+22hHLciWKHkfuJeAHyOe4GeDHRsnfaxI2HtUlEpE1tGmCMDhBAom4vAhYOqeT5jcsbY4qVLZqxRcQXD/BvlwFZ4eKwLW9rKAzhiLLbe8Q6ohObDmJuRkgkNc6+tuI5v45kGLswD/eIagL3PA7RSyrgZE7SBfGB/2YrDu4GMXXbBOjUQFYGMWypsfaNfa9dExToNupET9jIA/Bkn43EohmP7HB81G32bz5rvxIFkAPmP7tTchZ3gUjvpuafr3PM+r7HOtDZVmlp2QE61XJ+G5w5qcmyHUtNV5cpdbVm7U/0je2is3tb8+pQyIwPaVh7TAAc0lyd12LKSTj95mUpDm1WfKik3NKQu8arE2VYqKpRKqhKzSGhJvSl1CZxOql6tKDc4oG6rHqw/zOOLL3yrPvThT2tgeJ4mpidULGAoamm4b462rBvVnAHCPxKiRFInmVauVAxVtqfLU1EJhUQpFCCenp5UqS+q7s5a4U6jJp2Cdee//9qt4Gj9juhwQF4MJh6AykLGGdZjLUcQCJvAhcEYtF9PFBzZrebnwgjYAPjPeV++csWMSyROWGYyaEZsNLRvl4U3Qfp6ayqMBWJ3WjUMw/U5DLgsdMy8HmuKjf/O34yZaxzE6Pu8GXNJqlXXlS8OqFLn2ugE8wfvv0+XXnqpfvbT76jaSKk/ndUrTz1S5x++TCPVzconpEorGY43aTcbGusmdM2GUd2ema+FJ5yu4b2i8vf5xpA6ta1ad+/1+txHLtOCfL8OXr6/praPanp8p/qWREc5GMy6ACFzEALrck0161QuTmugmFejNRZij1atWqrnnfVCXXLh2Wq2MhoYnqNkuqlme1ylfFbt6YSSnZJahYbUToUz3R759bWaeOB2tad3kmuuZGlIc075c+0xd191Qu2ea/Twhv+Uch0tX/lc7bP3mco2alp77z3auXWHNmyt6Ge3P6RnnPRcLV7KmVRl7bFsxe805kIx0ESLWKN0ulcVuP57mqsZvK1DtUZ0NIHBEO8W3sGaNAt4ABxxD0yRufPZUDBvB4YC4qErLEG2uGC94TM0Rp99JpotoNwDsHDNE6ctO4sGIQG9htIFvXOhDMQN/MN7L9snrrg4geEJgYOem9XW4Lh7LTD03vEij9WADUCYG4QWNXYAZNC2r/1jLDfeS7YKQ5vMN/8AC8wVgsuufLt5mGPAigEDcwaoYTyOidkV67VlEFqw1cd8jWci1FlL+uAMV8cz8h3giLVEKTNIANTRBx/O/di59XXQCrTButJv5pIYGh9ga95iMMhvBlo+j8/Zim4zrgRwfz7b09p76fesD3Pqej+AB/rAM7wvzMMCT+zRv89MY42tCIZ1TkQp+44HNRCx9Q/wS7tONIDODdAMeuLWe8bIvgL4BMtjIhEda9Fuz8SJwueZ4/gejPNlnsc9yCYShpy8E5cxrA+AHvmB/LIXgLFbBkHTdm+iyHiPGTAFoPQEQmYsC7w2ccW6PJXQ3ff9VEccfrJOOeM0HfFnb9X29pja/f3a7/ARtRYMqLJpq/bI96uyY0ypbFHT0x098uAG5RMF7ZXfKxwTleoranLbwzpwcUOveN7TNFiqR260QlaNyUllsTpOTKgwNBRca0Fxwbra6qrdbSvD9/WKlEnq3rvuUqVW1mGrV+vuR7fo69/8D73yotdHh7SnWkqqo9pUVwtGFqtRm9CmbTv0/Z/8QtffeEdQchu1hgq5nE464Vl61nGrtWDhiMYndqhQ5IxKQGwnHLOVTuXV6T65Ewx2KzjaMlGZiR8w4IibvSxMjPC90Hx24S6I1BvcjMiEOBsmZPOZ2fsZMBw0NwQJdUwgZDaHN6WJK2gAPc2PzcI9+I25z1quTaIwBTMZfkP48BxnJ7AJH2uZMtp/LOAxkLKViP7YLG5GaKDZrowqXyyFZ09OVzQ0d57Gxyc0ODykSrWuO+9fq3982xt1y2+uVatJUa6cjlq1t176jP119LJhpaY3qpOqS9mGMt2EMsk52tIc0Lfv3qC7JqrqO/4U7btiPw0XB3XN976pB27/lbaueVhLhxdr6/qdGhUxRFGsAn201cuMMNUuK9Xp06IFi3XMMau0eGlZS5a2NDyY1qIFC5TLzdd++x6j/pGniEPQKtM7RFFeTKrZHMclNFRvJZXrH1J9ywZNbnxAEzs3KdNXUt+8JZqzYoEaO8f125uvUbl8rZS/V3W1lC09Q0sWn6ahZccrn+iomCuoWpHe8LYP6JTTX6RlS5do4dwRdVLRkRquF5LodPWtb31Lv/zlL3Xvb+/Rxk2RFZB1BmgQzEpwLPWcEF5Dc+aH3z1uGJutaAHMzxKT4jpAXOv6P7SHJQPBCSNHkAPOsRS4cCLg3tYh5h6hjkXJh8j65HkEIXQEA0eY8xwftgrTBhzzMrC3a5nxhv0S2z9c4xgm7g1rPovlxHuddnk5AWPG/N2O3Camb1syTE/eGwSuumZT3Po02/xiObb1ynQa329o7whvH3TLb1yPy53vbRl23AzzYitGuHaW8Ttmy7wF8AsIQ7i6iCdxQFiGWGcEM/wFcIEl0BW/nQHL/NAGfXDmq8MU4iDIiptjuOBxjMXgyBZtu2DoHyAN+kKos76M1RW0DXCsCNg64vH52awvfBKwg7UTy1McUFkGmKcZfEO7vOIH6QYgm0mHOTCoZ+3htfQHOt6xbXsAGPQVEBvOA+wVOmRefOwJ3zF+x/BhyWG+3R+73Sx/XKEcEIUr0q5F+uSje6g19ZQDD5hx85qGmSOD2lX77Bv6TvsGeIyB/qNkcK1rk1nxCUppL95ptpg6rg1KWK/QruWiZV0m3af7H7hJpb4hPe/s8/TSC96n6+66T/l5i/S0ow/Q9uQW7VsaUWG8olS7o3Kio9FKTXMH5+rX/3WDtj/c0dOOPFL1tjSQreuEw/I66bh5UnVKqgyok44AZgLXWqUyIwuCDKMeFTFDyC/iXrstpQlVoAglGYGVKXULWb3rPR/WBRe9QcrkpVwylHYp5ufq5pvu1Re//D3NX7SnBhcsU62RUipZCNnbjclxzR0c1KK5O3Tqc54tJamL1w4nNCRELaWkWk0pnIH+JF67FRw9tHFbWGi7nMyo6K//jmulBgYwc5gAAokN68W3tckazmzj9sGA1hi9qXg2pkwOMv1/mfp72i5tOxUZ5oKP2GZ+awL2V9v07k1mgYZwc0qlXRdxMOHYhbi1wZvMBB4HldZgzFwKhegwwW6bk9ujeIapSlmtNu42cne36pHRKU0msvriv31BP/z6F5Usj6uUzgXi2X+fpTrr6GN05IolKnbGlM1PqZCXRjeNad7AQq0tZDU61db1dzyorVMddfJFDc6Zq7WPrtNvfvMbVWqT4txHZ3rA8NnsAAeYyF6rlmlO/0LNGRxUovOQbr7lU+p2bleiuz1UR600hrVw/jFKpZ6ufVYdp0wxG8BRp51Qh1ipdEdjU1WlcwMqZLCgNdWZGlWDFPFMUYVmQ+vX/EIPP/AlFQsPqFiaVrPbp3JlqVLpvXXw8Zcpl2grHSxlab3p3R/R+X9xiQZLfRoq5NXNpEKRTeiM8bzmoovDOjN1gT47kabH+tjtYObFXK9+5tE68cQTwz+n2LvaK0x8NuFpy4KzGX3uFMyZ5ziw2nFD1qxDpsxjrEO2JtldwO8ALNbGsSSOuYBeoX/M2xZ0cQvYjPbeO7vJrhnmxlXhrdnPtgcNHqH/eExMAE7tyOwdF6Dx/WglhOe6AKT3RbAIzAI+LXwfy3fok7PmEFKOu4K/MFZcPAhl7mPvM1/MK2vqYPYnAn7j4IE1Y11pg78R5PCG22+/PYCjEAPWc7EBzgC20BJjB/TaegwtOObF7jHmkP44i4zP9Bt+BSj2Z8YKEGQ8BsT0BWAe3Kxz54b77DbFrQOdOxbTLiqvF5YRu4IcbgBQd8wYFbi9fww84zzMZ+8x37a02zXGWgCO6J/lhy129D1YbHqHULtcCvsYQMTLyTK2zHK9EwnMvxkH4/MzbeFi/uP1hmiXa5kn2mN8vFNB3RmB5smsGSCXzyuXr4gqzfcUAysizBFj5tnxs9bMZ+wWnC2mjmdYflrB9zPob71aU7vZ1OT0Zl36T5/RvGV7aby+UOnhJRovZ3TQyfOVq7VUajZUUFf9g336wU/+Q0ccd7Suu+lG9Y8u0Pf/6/t6xasuVneipkX5nXrluQdosNRWMjXMyazqNBqRy7e/Xw/eeWfEc+bMUZdElXRCdRJvmK9qvRc3l1eTrLMMNFjW2g0Tum/tDh125HHqZDN6cM0mfezjn9eKZQerkl2mqWpTnXRJo+NldZot7TF3OBx4nuk01Jn6lS5+9V8qV6A/zVDAMpnIqt1KivqavdNvZmNRf/D33QqOrrvlzpnDAuOLZpBjTdGaNwvKRgBcwBTQ1CEUfrcrw5qSN9kuR96Jjq6AcGgHaxSaDUwAQcTmNdMxU7awiGvO3EsaLN/FzfvWLNkABnC0xz82Eho+QghG6H4YHDnW5PEsR3EXn3+3EIkzl2Z6QAk2SLKjbIbDFcfCsyg+iZ/33jse1N57LtGikT7VG2VNVWv68jeu1he+9G96+OEHVWq21KTAGVWRs0UlifivT2p+X0ZnP/9UXTaUUWOwqke64zgRm2YAACAASURBVKrMW6V3fvo/9aX/uFHdga7SpWkVqlGskTe/hQljzBUKmtR2ZbuDymBerd2nX9/4MbWbtyqfmVR/vqhypq2xbcvVqh+pPz/99aEAY7k2oRxaa4uCRDtU7uSk3KBSCak/3VWrPqVUtk/NZEap6Zx+dfMHVWt8W8X8GlUnpYHSPpquDCiZGdRxx39W7XpZSrU12U7rsk9+Ua967ZtVSufVrVXVTUWZDdDb29/6Nn31q19VX6kUAB4CqdizrLC+aNQIEDRW1wxpJjLqoM2WSvp/mHsPMEmrMu3/rlzVuXt6pidnhpwRRKIgLIoIElxQEQUxhzWxuq6CLp8oirq6hl1EdJUVxAgIGGABEck4IHkYJsfO3ZXT//qdqrst5480nyPfbl1XX9VV9b7nPeE5z3OfJ77sZS8LTobHHHNMoDWAiDUzf5FGa400CDBL6AWmC8CkfejUkVowQBKlOcs1wpH2OQm7jITzFbluGe3xhzOvQXjI3VIqTSVvxCfKgsfghb7a0deHC9aTF6dlQAqC54WYDYPpJZ0O97oPjJdncT/lF+xLaEGPEOM3C2WbKNDatgK5YDJKNCqy/6UXwrtVW8V1Hot5AjmXeLGveSbXQw8usWIndq7ne8ARezo4Z08Dzpg/a8ZsTuM59m/CbAc4IiMw84OWAi0RvAYQ40zngCfPuVOKWINtLRvX8hdARbPEAmOBH7guG+1bA2dNL7REm/QJweZktawTmguuc/QabdupOoCBpk8m9OI8VdAk/DXUdos3DhWed2vQ/dnRfGi0OEw5aawPv41SE42AiVb+zP/Mh81qPMNlZxizfZdaTXjsF0AUBzdrckyHIcKqWVCWPjL/zG+ISJs/P8yJ6dPFnFlHxmdAw++8HLwTijk3UxXYVGYZ5vmmXbRT1hQ5o7vzjGHWfL6XzXTMvw/mNl03gH5Fxcmonlr1e+XGe3XKG1+lj33yRj30xGb19L1UIzMf1sD82eruSKkPJc/YiNLtcY231fRsblCZ++L64XXf0dlvOk+Z4gz1VbOqTd6lD3/4FKVSScWa0eAxnN7z+UB/9H3x8uWqkjy0VlBbb69yI2NKp9pUr2AZS4ew+9/feacOfcm+UqxPX738B3rVGW/UNdf/Qhu2jSqZnqNkrE9PjKWUaO8E8gRLSCpa09D6J5QfWqcjD9pPA8ltese7Xq9CMaeasopEq1I9LtUxq2VUrTWA6V/7elHB0S9vuysQNoQC44dAbX+HMFlUe+bzvyMmEELcNzBn9vOOy6ddNqpVjFYzBrDSBEdWI2PnhXhgQOHkMQ1zNfjhHhYewUi/p8BVLv+8/eP0Thsw9uCj0MwYO2Xvbzoc0oj739pgqx8W37eCpvC5gf2mNij/M1YXIszHE9p3/ly1l6sqx1MagQHEpeEnH9SlH3m3fnHfsypit0+mgs03Aois19SbSmrXxYv1nVOWqh7LK5pOaiTfq1Xb29S1Yncdc/YxKnYOa3iyrm2TOfW1z9CccoeSkaSUiahaLyoWNnZcqsaleF316Dr9/t5vaHToNs3syCpayytW6VI9HdXw+CLttvs/ad6SozVZWRMSiU0Mt+vXX/s3jW/aFtZx98MP1H6nHadIL6Gek2qvRKRyVo89/HvlJq5We/RexQtSMZLUWHKJKqm/08sPfbfqsYqy+Ukp3qnPXfptvf8Dn1QJuojVVC5Up4oeXnDBBWF9L7nkkiBAgpN9spGHq1V9DWjB7HbXXXfprjtuCww0aDhIdT9z5pRJJpy2YQTP83IeFIQDgAzwArNkDfmDXhEaMGiuYf+0OtTCiKERhBpMGhMNgtulTQB0jmTjWmjY6ShC/6YJFbbDrE1qjNURm2F/vcgZajHrOd+ZE0JOCda/wfPRPGCCRLAyH4TMB01svR7mm7mDDgCZgGX2LdodBACg02Yr+7dMCfWm75m1JbxDW7xYZwCZAQT/2/xO+RCyYTsfEesP/Zl/IIAN2hwNC890UVjoxDmg6Iv9fw488MAwLtrjGkxQrZov8xXzIYMK2uC+HTV+XAfPdZ4h3w+fBEDD74Oprd7wp/OB1oAsAEspFIa1qZbP0K1LeFibY5OdTbHWCEEXNrMBqvw962ntrQE1c+JEj/B+ZA7ryjhtirJPGHtkx6SjLs9igMo+pU32HcCRcTNHNptywDFI9fwxPh9E2Iv0k70MQGKstG1/JFtQWrWutn547q3l8rU+pJoGg2ZWCRWKE9q05RnNnDlDF3zkQj1031qdd84/SrUOPUZ9pvak8qmqBpbPU8cMHJzritTKevjBB5Ta3KWH77lDZ7zmONWTeVWT5RCsk9u0RX9/wol67dEFqZKU0gOqDhYVy3TpwUf+oHykpL0P3FvtEfYSwi2ucqmuDHUch4f161//OtDVmaeeHqwCH//0VzRWmqmOWfspH5+lDaOTqiUjGlgWU6Ijp84ZCZUKCd1582Pqj8/Rg7f/Wmedcrzayn/Ue9/7LuULudDver0aAFIyiW9xTrHo8/Pf6UDTiwqOVj6xOpy4nVXadtdgp2w6KaJONgKms7ZZQ9jTnry9SVtU860mOJ8sIBgYCBvCkT9hYqZh7t4wVr/i58EG4MXG6O3uCf97PGaGVrGyqTgZ8nyHX0PUjDlERT2Hw53773cvoJ/hz2HOYn9SO/sEwyaZynq85xLFYz2KxNpUKkyqVB7XZ7/wGV31g5+pMF5VZ2pMhcmiejLtiuQLeum+e2jf3RYoO7ZJhxy0t5bOSuup9YO696mtuu72+7Vor701PD6iO277b9VrJX3jnq9rzeiwuttm6vglB+rIpY0yB/H2uEq5bIhmKZXriqBCLef07DN3aXz4typn71E6tlGxaJvykYImcku0+4oPad68I1RLZFWvxfXwfdu18ptfVZJs1YprsiOu+cceqENOOV7pTEpt1bpK0ZgKk+Na+fA3NLbtZg209SpXjKravlgLVrxRK+bur4n8qNq725UrxPWlL39fbz73vSF/RiwZkaqNFAz0GeEFo2bNOHlymssXC38Wvm2aZe5DQsSoQsbYm266KZRQQcDeeuutQfiE+8uNYIS/9OLk7GzOFv7QPw6a0BwMlD4Z0GA6g8FCw9a2omEFQIVouyZ9OrqJ/tAXmL01UQh8q+KnU9vbJ4r5Yf+wjwFfdmadbv9Mx3ym+53nwz+Yb8bYKjCDcN5JcAb4Q7gxr/Am1t1BFHaQR1h77ly8l5M/c+0oo6n5bAJp+mbtDetC/xGovFhLwI81VWgEAZyOBCRCDh+rEA3YjL6hTy5r4bpr9q+xczB0TF+tGbOWB0GMFofr4V30DVoLAKhZW62V15jPWOju+Js1f+HA0NSM2beMezDdWePv9g2eWkFS8Ivbtj3sN3639h36Bvi1Ok1b62itHgDG5k7WwcEHdk/ger63uY62oF0+8xzmkj9ezDt72fuQ/+knwMXmV66jPcZMf5lz19Lku1D/cc2acA10yhjs70T7fGYP0m9rIOk/Ms41BulX4J3NwCUfoHeULfTF47TJjj5YK2VwhKxLt3WqUBzXxk1rAm2Qu+7Uk8/RxGhEbz33/SpmdtHWsVFlI1WVUlEplVCMFLyTuZAeJpWf1Pz+fnV1RFWLlaRMXZs3rVd/uk0j6zaoMLJOF3zorVqyMKXOTJ5K59JkRfff+4SuvvYGvfmtb9L8+QvV1UVeoFiIdP3CZZfqNa95jU4//VRFamMaGYnqQxd+Xe0D+yo1axc9u31MXbMG1Nnbp1x9g7YMPau99ttdlXxSzz4yqsr2stqrE5o3M6FIfqXe9va3KpVKKJki7UQ2OGGj1Qoa2+oL8Gh/Hib0ooKjDdsbZRBgNIAJO7P5pGVQZMQMgTrteihcN41asVVj1KouNwGxeSE2wIJ9MED1nPwCEU0zd2ZwtGcGCIGzCSDuGb194Xuf9N0H9wvBBnPie/tqsCkh/OAH0czTsuPJzetlX4nW3/ltCkBVG/lx6A/9gEmg1uakS8RJOkXh1ZnK5Sv63Z236/Of+aRWPni/OnoXKldKSdmn9dYTj9Kp+y3TsnbU8VFtqCf1y9UbdPVt9yg7kdexr3ujdjnyWCXnzFQyUdbvrrtWZx7xMh2x+x76xINfUL67Q9WStKLYpfcedZo66klVSfSYTimai6lYzUnpWABotUJJ49sf06onfixVnwzpAuKpmjp79tDuu5yjTNsSxRJFVQp13frLRzVxzQ+VKJB3pEOr8xNq23+5/v7Db1M8HVVKERVjbSpWIxrJParsyB81sXm70Kwu2vUlauvaX7HSZNAckWKVUokf/+QXdcHHLlY8mVSxklccTVcTYMPcDGKhz3DirTXU9/a1aPURCye5aMMExX32MzvkkIO1bdv2xskxhJP+5Rf0icCCgcIkuQfTByZfR55BP/zuZHE+cUIDrD10zUkZoQrTdt4j16WCGRtUISToK895IT47BkcIDAS6TTJm3NPtn+nAz3S/Mz+AiqBFHhiYinoKjO9vAI4Ap+wbtDeASPY2WhxrC21CcaoOAC88jN+dpwY+xd5u1Vi3CisDHISpzfJOxsl9PBtNC/1g7dEcoQGErhgza8vLxUShF2iS59o3k2sBzHa6N68ywIb/IeyhD+gJ7VXQ2Dcdyq0pMp+xQLbZqVUzZvoJPKipmbd2h+/gP864HpL1NVMNwC/5nz45lcLAzIYZj+fBw3gO+4hrQ8BAs4KC/Wm4DrDMtdaIwmP54xrmJCRzzWanciIhU/jswrNOyugDrEEk/fKhyMCHeTZooS/2f+JeJ9TkkOvxAITtN2hzLO8uOmsNkXk47TAO9j7953dAleWOQbZNp2HPNhUBnkuucbvMG3+0wVzCvzo62/TMM40ovc6OHo2P5XXaqWfp6T8+qeNOeJsOOuJwFaMx1ZIZFapRTY7lNdA3R4VsUb3dUeUnG7IyV8mpvb9dE5MjaosmVMsWVK7MVyH3jLZvukUfeNcrtfeKfvV29UrVTuW2ZfWTX92qa390jR544H4lU3G97a3n6by3vlldXY18VIlEVmvWx3XFjx/TeGK2hmtFjVfGNXvuHG3fNqZscUTz5jfyED6xcr3aqzNUH81q4QwpFdmuffbu1mGHHRrmJJEkGz0aJBfLrgfH7J15vajgaPNwIxu087dAOBAvhBZOHk37OAQE0bPIdsIOtlPC+55PuDSZvNuhTW9kGKrT9zunRIigaGqtwuae5uRps581BRAJG4bNFjQNI6PhszPteqM54RljYGFhAJwcnDCNzxC6mZOZ0nOd4FqHHwRCiwnOeXLs9OgklAai+WhS8cqkvvfvX9PnPv8FjY3m1dPZofT4kN5x6rF60yuWaeOWYWX65mrVYFaXff9H2pps08lvf6fm7b6H6m0LFJuZ0pCyGi/V1aVOzc6X9Pn3vF6P33GdLr37q1pdzamimJZMZvTPrzpXnfFOlYpFkce09nRRkbaqot1SsrtD8VS7yvmccuNblUmWtXVoQpF4QV2dM9Q1Y0+VJwGNI2HjPPzAGj36ze8olq2qI9WjbfWyostm6w0fertwBWLOimPDUnu/kv09KpYnFCvlFS1hLiV7bodKkTGlO9s0NjqmWKpfl37+W/qHD35SpXpZueK4ujLdgfkBMHgmjMoZb6Fbg1ertM2krLWJxxo+GNAa98GIWQtHyuQLzx9KinDGTILAtSkMGoGBI2AQnq4zBuO3CQWa4x73A0aNtsmFJREeMFz6xdgYI6dUOwPb1DEduMHsBE0CtpkPBGzrgWS6+3eGMXEv4AgQwrhZGzugug/T7d/pno9mmTnBhMY7PIgxOsSa9WZ97GdjfmDtAHyFOQZYMfe8rFUzWLI/jrV6jAU+5zJCgE6AgAUu4MymOzRKznpOvwwOWkEW7dKWMzA7ssqC1EVoDa6gLZe7cB6dVq20td/mz9Yg2fxk/kO/Otr+5Pxs3kv7HhuH20btxUbldf6HjuBTzPGSRYunfLKchZq5RlMHjcLHDAYYj8PsWRcn6OS5fM+hwaWgnE/I/qs8j+uYT37jxbud0rmOF6CC79lPBqzeYw66oR3n4MO/j/1qPzDXOWR9UAggJwDcfLYrhn1o+Q7aoj0O7PTdmtEpzewOrhTWDtklhTl1Ekr4DvuUubAfE8kSg9lyZDwAYw5YvIqlvC699FJ947LLpGhCSqbUNmNAc+YsUmdnr7ozvZrVP6C+gV2VzsxQz4z5GstnleyMqVCeaPgKZsuqRAYUU17xyoiq2XV64K4b9MqXH6TXnXycli9fpFIJ7QOHR1w3asH/MxbFx3NC7TNmqDSZ19U/e0ZPDS3SM5NRjcZGtGKfAaXjUT3zxFotX7y3tmzcpImxSXVGexQrSP2ZmiKF1cpPPqUPfPhd6uxq0FQILq81kmqWK41yMdTp3JnXiwqO0ByxqSB2/ug4CN4ObiyYK2izGfieP4j1hfhE2PnMG4h3n3bCb+XKlLkEYOTIHZtSXghzNWBpVTebOVO7yScDR7dApJzgeAbv/nOBSdphDgCKxXLpz/yIpph+83RgB1Sf7LzQUye8liRqbEaYO+ATQRk2UCypf7rg/frBty/XwMx+TW4b1EkH76ELzjxaXfmNqteSenyiog9/96fKHHK8/u4d/6BiKhMAaq2UVzlWU6GSVyoRU6repuSE1DZe0A1XfE2vPf4wHXnaUv3wnts1Wa3osDkrdNpeL5cKZIaO67obfqHxW+/RZLGmUjql3Q/dT3u8dA/NWjhfyb65Gtkyqa6+lMqlUVUrJaUTnaoUcaDLKQV4zNV0w7e+pW1PbdTYlnF1zZ2jXQ4/UC//+xM1uPJBPXHXnerUiOq9c7THy09TLdWlZKykaKImFYjjrCtP1tR6RbFURr+/B/+Nfu2290HKl7JKpOuq5OvBaR6mBONg7qw+D1rAaENDMaWpa9aRY/4D+G4mLoUG+M7+c/wG4zLT/UsblKSTMDRXSWd/QC9oEHgu3/MdTJT2Ye6sMcIT4UD79odjHJjTWHc7V9MvDiYAC2gORm7VfQB604SiO8WBa7jZsddmlBcbHKGZAIA4ssuaZjvnvpD9+7zMsdZw9nVJCfuwuDiyhRG8CyHnOaRNBBqCh3lnjTCTQQ9TWrUmrdBnOxTDA6ALRw8CqgATCFVe0ALr6kSfmKcQdg7tp30OZawj9yDEbSKyGcfmpgAuI5FwPfcByuBJTgoKmHIG6lZwZPBj7ReCmnngXmtD+AwgsFsB+8bgqdUvk/WxYz3tWRYgzJg/Dq9eUwMC2rYJCoDC98yfgRHzx1jYG7wMulgf9gbz4sSePM/BCwCk8Mxm+RbutSO25Y2BFvON/5kBG3Th/5kr6IV76QN7w9GD7F0nGGYc1jiyRgA9a6J4Dv9zLfSDXHISS2t/TDOWATyXewzc6VOrCZN5oC2+dwLYInXKFNPERDasA6WbyAdESaeurjat/O0duvGXN+s3/32bnl23VpPZgtRMJ0gao3pkrl567OlKdS7SwYcdoc6+pO5/6HfB3+6eex/SQfu/TNs2D2t237zgRjGyfZ26O8rasmGlHvrDHXrza16t4//uaK1YsUD1Wl7t/Z2a3LpJHbNmqzw4pGjHgC689EatnVimzfWMUrOl3ffuVz0/qUghoo2rilKtokitqp5UJgTkVCfXatP63+nTF71T6Y6BZkb08hRmYM0DzQb2/fwBG9MBpxcVHG0cHG8g1WZoPsRi8MPiO0U+ROXChBAHxBMc8F5AbZlW8AIhWeXO98ODQ4GQIUw2sAms1SH6+SbI4MuaAybdphWIDfBlZtLaTqt62qpYxusK1fSN/nT1/Cnjr09s1g61arh8ijOz9jPtkM3pk7nlxOD8JzDuiz78Lt10+92BiXeWC/r+p96tJRlQ9YTGywW965t3au5+++vQs89WZtddNR7s3QlVR0fVmUwpmq+oI9Kt1Q8/pnt/c43uueMn6u+UPvjOM3Xlt67Wb395j5IL+zU4Maz+elIdyS5psii1dekz/3CBlo6uU70+S8V6n2Ig/PSYZu05V696/VmKd/arWFujdCwR7Nsk7sLOWc2RDFKKxdMqUTx3iAgJqat/hqrpuiLFET19669UoDhrfETDqXYd9PqPSD0LVdF2RaIV5XIFxdsLSkbnKpvPqat3jt7znk/owk9/VePZilLtcUWSJW1+dkvYSJzcDRwQWK4Sz8l3R5NDK1C1k6jXyj4Roe5TM+/T89HXpg0bw+ZmTyC0nPUYWmn1L4KJwrBtwuF/6ND5hvif73g+tO4Mw4Aq9pbrXnGdBUHQ3r6A8iZ2UEWjYefT/1fgCPq2E7Hn1Jq5hkph53wKnITQqREAP3Z6t4MrghgeguDx/mMe0R4h1Fgn5sVacdOHr+UderL53YckvrcvCsLTKU9oxxGRgCP7RLHW9MXgyPXmgvk8nQ70C++E7uznAl3CG6AJa7e5DsDJc8iH1vpq1Vybx5gf0aZ5H9cBzCjUzDNcjJv/ATHQMu2n2zJTpiieT98BgAAB5hrNqcEPzzNfZr6YV0daMk8c/pw5GpDgyDbm0dGhoZhxT0/YJ+wZmwC5F97L/nImbM8Tz/SB2rQFYKX/PMeuEgZxTnTLnNqHyGvvfGNOqcB6mCcb4PGbawnSB9Zix1xOXgcfZCzTaIP9bN9dxuRC1IA/5p61gDaDw3lEmj17hh5/fHV4xvLlS5VIRlWuUHB6g7KDpCppHPIWL8SPsaThkUHVq9VAN09u3aonVuc0muvSomW7KJ0s6p57f6NEJq1NW4Z04uFnKF+gYkFUW7YPqr09o1q5pJl93SoV8prXVtL69U/r6af+oPvuu10L5szUbrvuqqXzl2rZsl20cJcVevCpop7e3q6NBSndl1JXd0Wl0SGlaxElazM0Y0anChNEPWe1Ye0fNatHuuBDb1YmU9NEoREswxrFY3+qc2llyY70PB0Y2vH3FxUcbR3NTaWfh3Ct+gwmJfJEdHZOlQSAACBUo/mgln4B5QmMrGnPDIk2QpTJloYzuFXK3hDBmbbpU/J8E+aJpy8+kftEFk5WajiWG5Txm23ZrQvD7xAgLwjYYad9/TMCoVvTZFDV2idrLgzQ+C3Yk0HHigSzCf+zIWjLIajf/e539c0v/IsmJvM6aJcBXfK2N6q/OKp6IqHv37dS1z74pN5x6VdV75mp+uylGi5JpeyYlnfWFFn7sO676Ue66de3aXxLXnss7dEZJ++hQw5JajK3Sl2d/RoZqur6n8/VJV/+nGbNm6ny4FbVohEVI1JXtE0/+Py/S2vXqpqPKFFPKV+taqg6qYUH76HXvO0sRXoo2TKiVLxNZezXecKke6VUl8qFomqxmtSeUHmkqHg1qVh7WtVITpsfvltbbv21FoVMrAWNdbZp0SvOU6F/iTJza1q9fa0eX7VObQNlHT3jZWrrnqGnnlqt733/Rn3wQ5/R6ERRma54cPQb2jganEeZd1fjRhUOcA0MK52aSlDIvIdNGG+cdhums4ZK15okA37eG3Tx/NvxmadXBdpkbdFOsB+gS77js1NBWBDyLKvGMQXBCBE00DMv58kJB4NmBmjX+bNvFP0KWtkXWBvMCfGcA6fVn2U6zdP/LTP6/zGnuoIWzaYu+4JNCemdw0ZTtRPZ24AwTtxoRBA4rc69NqUACKAT1hchi+aA/YzAZ14daWgexro40zltQFPwQPa0NY32j0HAuzwK684zXB8PkOsyFGhH6K99De287/QS9lMJfiLN3EkOk/chCzoJDsGLF/2Zm4EPf/zGM1h7+s8LvkL/oE9+R6ijOWcc9vUx8AZchCCBjvapUH7AkQU4ey7wakUCn7afjPko88a6A478AljxO3NiHyTm3XNE35kD7mX/WsNC2zyXcbCPgsa06Z7Q6tPD9zZrcT3t2HzKXNIe7fNMXrTH/DhhJvczrwAkDqiAbMbM/60lluwf5MOTw/pdU45nOTeVo+MYA3ufufI4WVtoIuQraxYqdsAEtBQ0bF09Wr9+XeBDwUe2vzesF21sWL9JM+cu1bo1a7Vw7pzgP1urNBQT+XwjYOi/H7hT1/zsfs1edLhy2bJ62kvKJLN6+MmHNZ4v65ClJyvRkVS2mtOGbZuCMqOYq2jJ/CVKJdo0kduu2bN7lCSMuJbXlo3rVS2WVc7X1dfTrwfuvFO7HnC4hisZTdYySnV1qq+9TSlyGOVySsSyitYLyuc26aH7btEH3n+ejj/2KA0ObVMqnlA8Q1ZsNOWNAAjKhhgDUCj2f3X5kO3jhbCoLDxEwKmJjWGfBy++GQQE2Oq4N11tGausferwCR7CCbb6oeEQtu8ThB1nrVqdDnwZFPk5RvBmbqiFDV5aNT7e5N4IBjM8lz/GSP/WbVgfmCxMx2pvj8FAye3z2Y6PZgIb12+YMlU6PJdn/+pXv9K5554rxdt00EBV33j3KeoZ36ZoerYuvOa/tXXxvjrhfR/Q2r4OJQt5zVJZkaEtuu0n1+oXP/ihurrb9brXvU4n7vuIunojSqfGFYmMqFqeVDKeUqyeVKkY0fkXxfSxj35IJ59wjDraEsrFSsqqrt5KUoWVa3XDlfdrbPBRdSaGVankgrZor6OP0z6nvFLFeEHx+gwNbh7Wyvvu06YNT2rX3ZbogIMPUao7o1osq0IpqaSost2h4eyI0pm6JlY9pK03XqeFExPKpXq1NprXAWf+owpzdtXdG36j3z78gMarMZUygzozc5D2P/Ag/etXr9DJr32LZs7aQ5VIQoXymJ5c/QetWLh7YDCsh31DmO9gryaMuUyyskYSSH63psiAvEjW8ebJtTXaZsosPI3Z6pGVDwcHYOje6RcwdxiEAZBg0q7T5/IHAB6EBYLSvkTORWMzCJEhIYt3T09oY0eaDBqOacAFCTJ5Jk7CtG/69f/T+QT+rcAR5kSbrP7MdLWT4AjNlM1BnJSZS8YLAG31z/J68xtrBcBhPwKiALQcUPgO3sZn+Jmj1KyVYL7tT5tIUwAAIABJREFUDIxAA7yan/DOuKBFR5/xv/OjoUVB4HGfo/egMYSly4gYbPkQx/MAWbzbSZi2beYC3CxasvjPAL+jthwYg+BH4LodtCV8Zo9Af2jmad9aNPoE/dkpmyS7XG8LgVMm0G6Ipko2Qup5nmvKwTNpAyDK3nCSRoCI3TKgP3/PvNEfZAn7BW1KiHRumrxpC3BpDRufzYPt1OzDOr/Bh53TDL4M4KV9m/Xg1+w/5JkBF9extgAnV0tgHE4Z47xF9NmAzGZEABVt2+/Ie4v1ZD2sufLhjHdkB3OJ5sqlbeykb7+pILtqgLqk1q57JjhmM8eFPNFc7Xp45SNasO+A4phMo0mlonGV86VgiqKNbL6g2+9+UPeuHFU0syslgtUWGVa0PqjumZ3aMjIhjSzQaG5cya724IKBz08qEVWa/FaFvCbbupXLjaqnJ654pBTqfW5au1V9HbOUiLcpOTyujv5ebRybVLxzpsqllKJURKiW1JmOa8uW23T77TfpPe88U689+Wil03XlsiW1pWeqXk+pUN4Skkk2FBYN0Ou6ag0t5M4xiBdVc4TPkVW+bCJnHp0qCTKNw/W0zLXWcOoOWqZm6n8maCqUfd99pm3if/SCWj0ARjYVm8Uht3ays5bKYMyO4Lwz5r75C9XbFldPOqFSOaJaok2Dw6N61XFHaXjTKu3W2aWfvf94pVTQMz0r9MEr/1Pzjn+N9j3lzVI0rXq8ovZcUr+6/Hv63bVf1qnHdumcN+6itvbtUpxcQmOaqERUi7arI92uer6gSKRdw6U2DRbi+vQPl2rDvb/X47/9lVJ9aa3KjSjR1q75sYxmV6RibVJb1zcc6vKRmvoWztXsBXOkUpmoUNUGt+nZm69XeXytKjWyNfdq5pHHquelL1MhX1FXraxirapYLa54rekDNLxNK2/8lTo3j2ioq6pE14AOOOtsPTK8Wj989EZtim5XNVIKIanLKou0364H67++dq2++KmvqZKLC2P0H596XHMWz1FvpiPQjYWfQRGfg1mlWTfN2kFrA6dobppoStOlGbI1i7QTCmhuaYAb+4vY7OpoH/sRcBKGsfG7yzsgiBwJaefsVsEX6oLN6Hte8vbYPS6DuoZWrD3krHEKCh8QDB59wNnZ/WOA4LmnDzwjOLpHY0Gj49xKBmf87ohPO8r6fgu6IDR3iMZyX33wcBJC2kNbwP6zGZ49yOGM79ijzAdCib2KFg3A0N/XSLAIACDqDL7GnwWbT7H0kfsAFPjRsK7ObUXbrK+1TDwDENM67871xHMNzAC9rc78NgOa38ID+XMaCNbPGkPWLoCb4cbh0T5c9nWifw5/t3AGPJouPdckm6Vd5sDrwNgR9sznbisaGjgDd2iX3wAqrRFW9IfxW4MO8GAeXEyZeYT2GQ/7ANpmjniW6ZDnMCb7M1lDxPO4rjUZqX1d+d7O4/Y3A2AxL4BTZ7q2JpC1ZaxO2go4tukLgEy79jtiT7L/GJfny4FIU3ykrgBwoCXowrnwAIzQxFRUc/NgbKsB796rgEbmBjqFlzBOeEtw+6hWw/rQPkCOP/t9MSZow7yMNukr80F7zOtPb7lXG9alVMzPUTlWVWf/hMYnN6kjNV/F8S6VKzl1dLepWC6qUM4GH7JUNK2JQcp7zFS+VtTawZVadMj+enxorXZf0qb7r71Vh+5+nB55dqUWLTtEpdKoupKL1BaP6+GVV2j72j9o81Mb9eoTXqZXnH5qKNdkk64PMh57K3DcWT70nPfXK6F0bTQGAG9UzIjVKxqY0U1VwFAd8i+9IvVpjHqAIyN4q2lpbGpRmqHsf+3AYG7OPspzIFyiW9gknLbx6fnf/HI0EJuATQ1DgLD5zMunNGs2IHj+2DgQcSzTrlS0GkxSIeFgol0Xf+pTuvKrl6knUdLVn/6Y9qg8pdFiRZ+/Z50mFi/XYWe/TYPRXqWidXVmN+kD552p5b1ZXfKR12hu5xblJ59We1tU+WJZiRRJOhcqN06OUiJIsirWOjRZP0Yf+eRtesPXb1B8+1Z981Of0ocv/LiK/b3aPjGiPWb2af/Zs7SsL6NYEfARE7F5pUREkURUUcoOVGv6403XKbbqCaWrjQi1UrlNxaW7adkpJyuiuHLlMcV7UIUnQFrKlXJKdySUX71WuceeUiyZ0MLd91NlRq9+8Iff6L8336/EvJRyuazquYqW5pdr3ePrdf6Z79Kivl0Ur6f19DOr1TWzW939PUrUGif2VnOu/WmC+rlZPsSCxydO1oN1IOnY870MjmwG8Hax2auQywcmzLpjHoEpwSxhUq69ZT8N19riWoQNQs0Cg744IR0nUcYQEkNOk+TUZhafZg3C6XdrSZNQCqUlsaEdvnnfmVfr84ImqxnBahMyZhucTjGv2BzAM5l/BBTXhxDlzs6GmbDpf2BGTxLPHQEtv/k7147jXoAGwh/+YTOeQ9GZb/YiQgvhaW0ieXoALM4hRLu0Yc007dJf6AdwRDuss+fWoNhtA3haa6cBBBi3kxoyVp6PUIBuAMfcy/eOgnL5CuYIAW1zqGnQPp30FY2UM0Dz2UlHWRcDHmu+uJa2oAVe4QBRazj/t6a74DdAQsjXtbBRo83AB9oFNAEy0IIxHzb38kz77CHMrVFHENK+zZeM10lP6bN9hrgXmuDZzkdlUELbfM+82//LdQoBQlzHXDtikXdrjJh/1p32kTWMi3E4m7hBHn1mr9ovCC0imlWebZBscONDCfwfwNiansP5lhxR6D3mPeF94jaQF4yJP2uPmKNwuGi6AKDJc3JNxsHzGFMooZVKBRPmlVdeObUvTj/99ABK7lz5R/3hIdIkLFI0mdDm0UfV3RvT6GBV/V3LpURdk9kRTRRGVSOauC7N6htQLVdXrRxVqrukjrYB5dLDKrXn1VGbocxETls3Patq21wll3Zpdt9cPfvEWmmypvGtq/Xz/7pY7z73JH30/f+k4WJ5ylfYPLjVeuND7c7woOfl30FqNcARZjoOa9Fa+W8DjgjlN8OCiDiZuGBm2GDTOFxPN2g6y8Zjwe3c6KSTwbl157Rq0z1+p3/HoZt+m4gtpL0h2IQQOkQAMTu54J/CaqOqlHKKp2NSsk3rNmzRaa86XsV1T+mfzn+jTpiTUXtxrYb6l+is/7xF//D1b+uZibLSXf3qK47o4jOO1kmvnK9TX9mrub2bVc8PKh6Nq17rUrWe0ZjKipXT6skkFK1uVD1d1sbJhfrYF7bpnHfdrG17xDW3VNZ/XvwZJTPdOukd71Bi7kyNbn5WczJRnbFivmZkOggck+o1FVRWuVZRRzwZCgje95/f1MzBbWqvTCiGT1akR5v75mjPs18vxVJSPaYKZRuqJGtr19bJYaW64pqdTEjbR1WP1hTp69OayWF9645rtKVtTEPlYSWrSc1Oz9T6m7frwL0O0vlnvV35oYI2rN0csl73DfSqo7dTxfF8mNtgr24KVvvvBFBfb+SR4juYEN/ZH+CFAANvZAiFZ9gh2poKkmRy4uOkDKNyfhKHOmN+4LkITNrixG2whFCDgSJ0EUAABBg0NIPwCb5IFBia5mWNq00iPt2i2XBuLkfO+KRmQWtT8nTP+Eu/c78Bkn186I9PvBx+0MgAjlpPi/yPIATI2KzZmgKE54U+t2Sgt/avlbmaf/BsxgtwASCQMyqcqJuFiVvvbQU2WzZtnjqocI2jzTwWC0bW3YWFORg6qsjMnb4ivBG4jNeHH8CIAZbnvjXvE3RpZ2PTI9dZsHot7ZwctGHNoBKus18adMVn5tMFjxmPaZ7+uZYffbN2j/kxAGHO7VDNO3TI+gEcWVMENy9oGVDkKDvfb2DsZKyACx9G7K+JUEd+OFGr3SW416CQMTpdAnNnkzX0Yl8x+3la60NfaZu5YR+xRnb1sD8U99J3rqPvzrtlcEe/WVee74g5wCO/+2Bhvm3tJtGq9Iu5RnNkIAY/4BpHb3vO3Zbp0SCVPvJs5CvrB28wOOIakoqyxpY1PlRxHXPkABSeyTjof1jz4c369hW3KpPZU+V6TH98+h4tWT5H+WxZC+ftrbHskEYnh5TM1FSq5bUJH6w5S7Rg5lJFKjGNVDYpU+9VMlPQms2rtKB3d3XH4npk3YNa9rKXSwuimhzsU197RIlKVtseG1OyuFmP/+FqHXbAS/S2d71zKuWC6R9a8JxPo5v5a9nS1H2kHahiWWiCI8Ds3wwcbRvLhw1j+7DVrZyCAwLeSfDik59VnTC41lD26TIA7/Ts7WQDMGfmx46AEKQFNYQK4UIMACMXFnWeqGCqqVHMOKFsrahSJKGrr75aF//Du3TYvC59+u1v0sDoWqW6U3rfT3+rl1z0TZVnzZFSnUrkJnTzlz6uXbK/0+tet4/mzdms0cFn1dedUSTWp23DeSXbMoplOpQbW6vudFWxSJdGy7vqn7+xUke88cvqWnGMNibHtEc5q2+9+3z1pDqU3GVvHXHu+ap2pJTLjurVvTXtuWipUth/6xVF0nGVKkW1RVNSLaLff++rGhgc1IxUVdVKXflim9a0deqgN79JqUy7NpSSenjdOq3dNqJ0uktDhQlF2mrab+4sHblwmRLVvHKRqoqZpD7zsy9rMDWqTGeH8pvySkwktPnenC777BdVy9dVL9Q1NjyiXXZZpmx5UtF4VAk1Shswz2bsZuTh+3hsyl/C0TEwHZiT12k6zZHXMWjGmjWc+A5aXTh/QdgbMDUEFWp62oZ5oS53QVT6htBGo4GQgUEjpBEgvADNCC/agbE5JcB0SVR5ljUDraZDR6jx/FYwaL8lj2knyX8KGLVqd6wBCgKk0pgnF141AGCf+ITtlAm+z9mkg59VPPZneZkMRgwI4R/872haZ8Mm2WUAbU3NtumDubeZIuRWIVC6mVQTEEBf0ejZlxIasjkHUEP/EV5oH+wwzHOYY68nGbOhNWsDDbBserJmyVmuLWhtHvEaeT19eOR7+54xf7ygRwQxbaNlQsMAjfkFaIC2eMF/AAV2ag4+MyRXbWoUucYaRQv5Z59ZPaWZMqA2UHTkGWDCpijWlD/645qBzkdkoEefbO6izx6/Hd0R+N6r9M3Ah/EDaJxjzgcV7wGb2lhfxmgTF+NiLZyniradz8hAm3vsHgEN0QfokoAO+5t6PVppkIAMngstOKIQOmIsTuEAQOaPOfFhxL5SXicfnu1Izr5lrTw38A7SfPCir7SNEiHUf2sWhG4FSIDLYA5MShf/y3c0MPtgVdSmzSNblUqTsiSjeKxNW0a3qlydVO9ARoqU9cTjjwdN0OLZu6qcl8biUY1t+IMW9C1WuRRVf1dUjz3yhPr33l2ZA9q04fEJTQ72Kju5TrMHSjps71do3cptKo0/qxt/8e/6yTX/GsC118p8wgeqneU/092P7gZwFIlS268ezGqAo1l93YqqKkUaNSef6zWtWY1oNZsgWAQLeRYqnBB30ueIkwnECjGxySEyl1IIzlk7Cb6mm7yd/R3myouNs+OL7yBQ+5FgXkCTwHh5hbmkkOTuK1RJxhVv79S7zz9f9193jS7/4Lnap0fqKZW1RnWd/v1b9Jbv36hcTCpMZDWvntMnTzxGv7xibyXTWSXj2ZCWIJ9PqE5W5/aqCvUR1UZzWrSgT5s3jKueeKku+uqTOvT1/0eJ3XfTeHtBvfXZuuXTH9DZC9t08NJluuSamzW27CC94l3v10QsqsXbV+qko45ST7SuSKWgeEdaebKTVyNKRhJ68oFblHvoASXLk8qiuo72q750hXZ/7SuViSf1jfvXaDSkGUspFs+oEq2pFs1rVrmgk/fYW3NFvxIaiRR09W9/rKfH16hYrqtfc3T9lb/Qf3zlx9p1+a4a3jqkZ1at0i7LlisaJSN3hyqVsirFhsobBhaiOWbMCCdGaAdaqtYaoe82jfC/HUCD6fN5NofXs1WtbnDEvSHR3LJGEVfWGTAEY+W5rDknQfpiPwKHkzsTNgLWKSrYS9AHbXFCNICbjv49do+R58Ik2UuADIRE62nXgtdM+rno9v9mTxiI8o4wsYnGghCapC9ogS1cfY9P/Qht+ojQA2Cylg6txixm7dSO+yxoCvEhaOZhc9Z85h9h5MNb62GF8TLHXMt6OZUGfYPvsAaACzRurf4lzC/rh5aAfjJW1s5Rbs53BLByNBT7m/3OeDxm6AQhzJjsmmCB1wrC+d0Ov/QDABLKdQwOTiUstU8L40N4Qmf4mB155JEBCBj0OUweegOQwX+mHIWjDXBpYGpaZ56gcVJVWPDTDwM1m7kABghqvmeOmHfmx1oY1pF54pk2n3Evc8O9rDdzCa0y5waV1prw7jmmLUectYI41tLBMLQJaKD9PffccyrSmu9oh3Xir3XM3gOAW+bIvj9BAx39UySzAblBLO9PP/nUVHoEa4VcR8++VMyLAZXv5VrLBh/qWCf6gPaP/wH4jJPxwUugLeaO75gz5pg58YGcNf/+97+v66+/PmjIvvSlL+nQw48OUb6j2Q6l2uYpnunURLZhYgyate6EJiaHpWRFbe0JjQ6PqLutV/VCVOuf3aRs5yz1p0a054JlGh8pasOaRzRv/mKNdEeVOSStievbVItv0/DI5lA49tBD99XtNz+gQ/Y6TrUKpUv+qDPOOOPPzOWsqV11dpb/TMerXlRwtGloYgr1MRAYLydcCO9voTmCuUHIIGYIBsIy6rVZZLoJ+J/8narhtkd7oQOoa/pfWA3KRqBGG5oFRydA5GtXP61ssaDd9tlXVcV16P77Kr5xla777DvVPbxayUiXts1ZrCuzHWo/6kS1dSRUy9cU37paq/7r03r3m1aFZxWyNcWj3YolO1WsFlRJ5BRNF9RWJXy1T+OF3XTBJb/RSe/8kmILVig9t0u56qBmPFvW5eedrBs+8vdK5LKamLmXzvvWddret1Af+NSF6suv0WnHvUIdlYLGhzcr05VUVREFnU0kpVx5Qhtuv1UTIxuVzRXU37NA/fvsq/YVixTNFfSle1ar1tmjWqpX5QoFbMmanFXfxJDOOvBgDUQ4YeXUObNPTwyu0+2P/F7Prtuq66+6RZd/7rtasdc+gWEhlEhZj6ZmYrLhBwdTidYbGc9tz4YWrrjiCt13330BZOy62y46+OCDp+p6cZ9BaxAe0edPMtaqEeE+nsOasp4hFL9vRhA4/Aajp6/QMIILBubCss5TxMke+kZgGCzQDwACz3IoOe0FZjxNtJxNNjapWYjbcbjVjNYq+Eyffwvm1CpYzaiZHwQVPkcwasbLetkHjz3gtWCeEF4AAAAKvID1Zq+0mu13VMHTdzS3zCMCxZoPRwYydg5vBpA28XCdNT041MOs4UEAW9YQrULI4UPtw0RiKocNz6OfdtBlrQAsCDIEKmuLQOM+2mPtXSPPwhz6QRPC7/TTwo57LES9NtZUug8u5m36g77Ne+gXvJn2rB2y3xTfQw+0C1hjHPbBsmbSdNA6xwFA1+oB3NqHx4cMa82cfsAmUwcCWHvK2rPWACbebc5jDaw9oX+mG9MS3/FyhJs1Rsw9/bIG0PuEz8yp9zYyChMr6+zSINau7egczHMM/Fgz+3qFKNhKecqPh/7ST+YI2g5+WU2zLPvdQM4HBL6D7n0gMbgyMPJhrtUszTV2Zgek+5Bl3mAgzTtzBN2jPeK6D3zgA0FDS90za76Gthe0Zv1m3fibu1WsdyvTsUjtnQMqlSpKpWPKFseVLWRDUt3O7u4Q+dbd1qFavqqR7cMqd7crVaypp3NEX//Gl/Se8y5WJF7VutRqzTxsHxV/mFD77D+oq69fK1cOacluUV13w/d06gkfVXl8njY++S/63Oc+N7XXTdN2Nn+xZfeLalYDHLEwLKjNAaBYFiG8djKJG6HGMEOI2uGqVl8GFfxOtv+iT36kYbNvJXCrag2SfHJduXKl9t1336kNxnWxZF333/+gZvTPUTyZ0TEH7a+T91ugD79yL82tbFS92qe7Ix16cr9Xamj2AsXrVH/uUTI3oonbLtfL97xWbUkKXMZC2GOlXpIiCUXi5O+pKZZeoV/fvlX/dfMWve3ib6k8MEPxroRyW7ZpVrJH/3H2mbrw7w/XgZlJJaJJXfqz+3XtYyPqWLGHBkc26x8++Ha95bUna8msHpXHt0rpiCKZpCrlqErZkuod/eqeHBV54Wu1oqKFuNTXp2ysovZiWd99bLWGInGNV5KKxrtEUZJIbVLzqlm9evkuWtBZlcoJ5bNVldNJ/fjWm/WBj16kq664XkcdcLgGx4c0mZ/Qpk0btfe++zSiSVIZ5XPFEEZskxqbjnlG8HzsYx/TT6+5RnGckCuNCu0IklNOOSX8IcAMGoohl8ZfftnkYGBh4UE/YKT0AUGKcITZ8R3gB8bIfoGBAZi4xsAAIOSwX56MNgDhZudb2jZwmE4za+Hgd07xnCARZs4fYzq05sXXMpadBUc2V1nA8G5tQtAkNTPcO9klz6SP3MfvzBtCgPHDVzAzIkQdObRgUSMtQqtvitcgAAM1sh3zh+Bynhivm+ePzz6tsl8RkIx9aHvDhxJQxHrZJ82Fga2R436f7LmeMfDZ99jh2MV1oUvW2QVprSXj2TYnQgMGbq3z5wgnfuMZXO9AD7cP6ECTQH/pD+MmGo35RPvg+nH0w7l1oEkXa6UfzCngyDRgrUarAManznl8rM2jf6YdRwBC562+UM6pxBrD3+mDNZnWorS+W2haY+aCzXzPwQJtD8CIZ0Db9J1n2t3DPiysK8+CfmyBAGBZ+2U+bW2vDxf2iXISSNoH2LQWTrdcsj8WawI4dxoE2rIJ0EE5tAs/YD6YKx+wWjVXzDd05ohA1pP+owWnDxzCWiMPzYt4h+fgj8QzaN+ac2iAfnamu5VoT+u2e+7RvQ8+q1x5hhYveYkKeQ71EUWTJcWiSY3DT9NtqpUrSpAVPVIXWpdiZVDpWk2/vOVyxdoT2mvJiZoza4GezD+mZccfpbU3PC7FSFyaCof7ydITWrqkXV2J3TWxdbaG1/6rvvjFL075njFHO/KjF1NGO5T/RXHIxqzGgoacFul0YGKcQuxbMZ3af7qBr1n9bFhEGLlPl8EXp5lwcbqT83Ttv9i/41Phk0ErU2k1X/gkiOaIlPatWqV8PadENKF77n5QM/sGdNzLDtJn3nqyTlwkza1sULXWp6dnLtENHbsos89LFK8XNZhLaU53l/THn+qo3h+pXC6qXJ1QKjMpRbOqldtVzi3QpjVxffTfVurkN75be/3dm7Quk1a2o6JabkSLK2nde81vFL3/ap3/qoM1P5XXSDmtcz5zlSb6dtGd992lSy78oL551Q91yccv0DvOPFU9fUlVokXlI3WNjOa0ZeM2ZeszdMjcWYpnSqE4bTwfUb09o7HCuPriyZAZe9XIpB7fOKJCNamJGuaIjA6c1aV5OEqnR5SstqkwHtFnv/Jvuv63d+jKH/xM/b3LVRjDyXqDVq1Zpb332Uc1dFbxhMqFspKxtOJRIhCaBYCbZgCEBDmifv7zn+uBBx7Q1s0bghkwgYmtWg0M5KyzztJb3/rWoOEpT0PAPvHz3graYX6AHsovIFgR6s56i0MugsAROTB6+wfABK32h6lC5whRBJertPMca5WmA0embwtfBBkMk/1p05xNaK2q/VZa3Zk9YuFi053HSpuhTlZXd5gnV0h3xBH3IYisFXHpDgAS88b8YeKigCWCjD8fMlpNgoAvBIkFjGtSOVqU+WvVntmp2OYhzGqsJQAVwWZhax8proNmDFi9rxFgNm2wVuxpR73BHx36H7JYd3dPaXjoO/dyjQHjjgC1VYtjk6GBH3RCX62VssaJ8dN/tFfQIjRJ3+24DG05so4x0F4wq6RTU/zI4NkaDj6j2ac/gDH4sv3hzMOgMfrjhIZOMcA9jjhjzDYnIrQBN/bPMfikPcbKM+xkTpvQDYLfGqWgDWxGD9o8zppxrcfF7/brckg84Irx0xcDZ9O9/UWtyYKGHdFIkl+0XjwDGehoOQPYpYuXhL1rcOhQe4+Xvc6cGJg2ImQbUZ3eO/TDuaTsJ4WZlP/hUQ5o8Fqbtg0oads8BZrkxXiDFpFo6J6YhnNjuuxr39emzQktWXKY4glqhW5TPF5QNE4UZ109vbOaPjklRao5xeplrbzzRs2dPaqzzz9bW0bL+tD7P6oPv/tSbcxLnfultXHNAxpac5Sq5Yw6Z63S/HntKoyXgo9oSn0aeuZKXXTRRVPmULs1OBfUzvCeF3TvixnKDzhiku1QBdFBCGzAoGJsutq0qmP/7ARSbai1eQUzSDQaiJ3TEIgYh0BXMPepwSpW29xf0CT8L77IpzT8ARBaDtNkcxNN1l6TctvH9PTqZ3XSq16uD5/1Cp29V4+WlbaoHpmpB9Suu1LzlDnkJBUzM5UvTSrVRfXj7Zq/ZZ0evfs2DaTL6k/Hterptbrj/mc0GR3QCaefqxmH76+eZJtqVWlzvahqf4c0UVD6sQ360Sc+r//+0ICSowlVCn3alpmr13z2Mu326lN00f+5TAu65ui2e27QhR/7hEojE/rGN/9Vhx5/kB7acp+ue+A6lanBEylrSXK2/m7By3Tc4kNV35JVpD0TThNZNRIXBnNKOql6tawShRYzqXDir1ZLytVm68GHVuod73yP9t3/YH3usq8oGk2rVKP2WUJPP/pwYKTWgtAe9MfmhzFz8rVmARKwoDKQGRrcqnvuuSeApTtvv6ORZoHEe3Pn6n3ve5/OefObG8KzyZhr9UZqgEKhFMLoMbq1MjPGYg0qzBKA4wR7TvoHc0d4uZ4Y7dmZ19l2uYYxbNjUKD/i6CafbBlLa7RKq8D0/vIp1EzdTuHsJ+bLift2Zmt47Bacrf0IgIzQ2Ob+pr/MrzUV3OPCndbEIKDsV+R6dE74atMg/AGwBI8AOLJngv9YM+2AgaAjfLifNWE+mV/4Btc6BD1omJpKJVQSAAAgAElEQVRpAjx3BrsBAMRijWz8zTxG7M9W30CvuflXq3mQ/wGk5llogzB1WMghJO10z/82B6HlYZ06uhoV7bmfPrgdxhScksuVqfB8tA88z5FKAXAmGlFy1kqiJWFeDMpafR651xqzVgG7I320gjVHAzJ/zsrt+mbQBiCC+XbdMWvN+d7gxuZM/+bqAozXuXt453f6ZWBCv0hyuSPNGVgEzXszcaD9WCyH2G+AxfkLF0z5ABqMeI+ZJnxPaK8JvkKx19FRZSca0dq8GKd9ntDahbmMNWjLvMdt+DNmSejKua2cEZ85sYnecs6mQdrjHg4Pu+2x+5TcdN/M78L9LdHe5gPMBTSCxuY973mPZs9uZOtnP61evUY333yzKuVqGN/Bx71a7ZmUfnv7bSoW8oqrqli9BnfWS1/6Up32upPVnclofHhEyVib/vVr39VYKaOeeXtp1cZhHXbSgbr/0VWaiEi1dEUH7LVMm1Y+oXm1uWqb7NRd918U3Byga9bW6SrsZ7WzmuvpeBvjwCEb39I6vD0WD4FFs/q6FCGNy846ZEMcdspGhQcjh/kG1N90yG4l4FZiczSINyP3ON8FG5eTIUwAwjAat63czHC6Cfjf/DuEbn8Yolgw6TjaImyGeFUd5AMamdQzq9fpNa85XvMTE/rBx9+i/pFntKEjolmFORrqWKaVBxyohzt7la6k1VuJqZaoaySRU704plltdVUmR1DQKtE+R0OFjKLpXrVXR1UrRlSq1BVNJ6XKhNq3rNd33/F2ffO979WC8t2qVNpV71mqr954p37w4KN65ZvO13vOf7eqwznN2X2OShMFXf6Nb+o7V16u9llpnfPB1ysxJ6r1Y+tU6I2oM5/U/t276g2HnqxMAbRcUy1VUyFaVnKkIwjIiqpKppMh/D6SjGrb4FaNTozro//0xeAf9I8f/bjOfds7NTg8rmgsGRI9bt66XbVCbqpeGXRl2nAECcLBp0EDIt59+o0nIiFiimtg7t+54tshIjCfa4D+w484IlS3ntUs3VIqN0J3u7t7Qxh9LZQ4aQAkryV9AIgE+m0WHEV7AYOH+XEqgpZtKmO9aZNTvTP/sg8ALxs3b5oCUfbHaNX0WIi3MhGbNDxOZ3yGAdMH1+ZrBQB/7R6xj4VBp9uZ6k+tITha++TP5gM291j4w0ts9vOcwNhh6DBx7sMM6tQGzIejfXx6dsQTa0B7ANNQbLmZk4b2LDB9wnaf7RNis4RTbfB8+uOs1TyffjovEOvqfFE2pXO9zRkIZPoNWGZNWAvGjt+Rn+1+WQOB8DefczSTBUcwexUbmhme7SKu5HOCB6ORch4om5V4RyvF2Ky5AaT4xG4+bE2faegvAST2DnPuaGKAjeUBY6Rt07Tp1v4kaP5cs409wx/3+qDNuLnfOX4MwAEFzB3tLduFAIyGybxVQz+1luXG4Yh2va60z7qEOertmRo77bfyijC/zQO7adbPYR6hH8bPuw/3Bh52jkY54H61yr0pntGMpnRyWJ7XmijY/bbmzAEf7AMA0h577TmVasEmKfcx0GDTcmHQRjvsicsuu0wf+tCHprSFl19+hd7whjdo1qzZgZ44SNz5298p0dMfUrTcf+/dWrp4kQ4+6AAVc5MaHx0O8zpRzCqOy0tPjzKpdlVqbXrp0SfpPRd8WtlKXPeuWanDTzhayRlpjeYmlagldP+Nt2vvgYXqiSRUzD4YDqG8Wg8p/vxiy3iDI3xLcaH7m4Ij5zny5nvooYeCv5HV3HZ4NArf0Z7oUH0mw/Zgq/6dgdQnCk+U1eCtp+i/lrn/T99nYMQYSdTFKdK1mviuFKuFhIpdqU5VYwkdccRh2vjIfbryn96i/WbEFKltUUc2pcFCUk8uXaI1+x+g0b7FGltf0dzEgOrpnIq5MSUiVcUj5VC8rxZNiuLMtUhStY6ICuWaMqkOxcZGlFjzmH7+z+/Td97zRnWPbVSis09rinX94okN+uoNt2q0ltE1P/qZjj3kUA1tWK8N46NaNH+hujq6tXHzBn3t8q/qu9d+W2XldcabT9bSly5RdaSgufEZev3xp2lmW4/q1aIiqbomi5N6+u63aXisokKpR32zDtDc+YfpyWcK+ta3b9Qtt9yt899+lk488SQtWb5MyVRaFU4thF3Wa3ri6ae0dN7CYK8HYEE/rYwqgMx6I3qj1ezVSouKNH7HNwim0d3RKcpyoOr93W/vVKmQ0+Lly3XBxz6mU089Vbl8MYCLDRs2hQSkkaa2ohUcIWhgMDA61/yzqQQhgkaEZwGO6C+fuR8hwHeurQYDpP+0gdDlWjNYA0Gr/H06tSbHGhD7KiCQ2S88yyYAA5ud2QMWnjtqhs3oLDxbwVHrPRZUrl9lh2Q7tAJo2A989um84XzfFbQftIsmBm0F30EHfAcQdIQUQtc+Hc7rA63YcdpAwMDaBz2DJ/ro9QXgsJY+6UILCDPaY36teeE51i6wdsw7hx+EJgCC+UEAEdEISKEd80aDNbRic+fPC+OnL3ZytgtDuL5amypcC7+kn9DQlN9ctKF1cvSZ00owP9Ai4MQaD+YhRGA5h1TT78g0teMah8OGGnX8AJD8zjqxPrRv/y5rrXhnLg2CmR/n3GEuTKvuj2nGz2WfAgg4xOBMDW2QZ8iHHu8B5sV7Pgi7JnCyCZS1AZTi7wV43FHzZBBmsNGq+TEdGPB4/AY7HpPBEUWxuZax8eeXtTvsD9/L3DnE32vjfE5cYzpFtkKHXIvmyGZAa748H3zv8leAbdaa+f/617+uk046KfAZQDW+rvz+ilccH0x0/f2NEjLwn/aePvX0dmnt6tWqVcuaPWum8tkJJRNxfffbV+q8D38waJJKYxMaGx1VNJLS9Tfdru/98Aadfc5bNZFaptHyZmVmpTVj1jwVxiLKbhhWV3VCN//0O/ripe8Nfrbec6Y/z/nO8KYXcu9zgaOpPEc7qzkiQ7aJiQkG2BCK7AVrRc5G5ib6sJjNqvcQTvDuRyA0c4XAdJyBtJVgW9v5fzWJL2Si/5prWu3bMEqYvDUJYZ6SURUnJtXb1aPto1l96uKL9dPvfVu7dld18XvfokNzm1SoFlRrS2myq1NPpLo0vHx/be1YolykVzGSPKI9CcmuGrVxOAnEKO1RKStdj0uJiIqj23Xv1Vep75nHdeFpx6u++VH1d0a1qrBQv9uwSRdfe4NG8zEdecIpuvY731c0WtJkaUSj2/MqFsvq6OrTzFmzVCjnNT42qB//5Af64bU/0GNr/6hEIqpdF+yi0096rfZcsUKz+3sVi9c0MTmiya1XqlxJ6slVQ7rplw/r0aekeYuW67TT366z3nC+yvkhUb8JAZNqw0m2rmxhUvlCoeHH0dNg7maoBgVm6Iz5ubSWFt6xeKMUAownN9nwLVmysBGx85Of/ESXXPKZIGz22nffYHrr7Gr4EPX2zmgAr2IxXGuNBLRL27TD/wgsfoOhYUqDxu0/A80j2LnftahcrR0zBCaQJcsaNcB4wThaT1cGGc+lem6dB5s7nPHXWg2DxL+Gbn3Pc2muvFcDmClR/6jhML3jvrUPSQABc+cGEEC/YeC064gum5rQRiM0XLXe2iU71AIyuJe5h9m6fYQCzL5VM+E58PMMauyUbV8XAzKbQ9DKIFwtyF0A1SZShA3PRUhaiKM1RBCxvzF18Rs0wXoYSBDdy/pCt4yLsYcq9blsAAK8LEBawQpmI2gfGoW26Cf8g7nif2vuW7UXPNvFsZnP4FgcTMWUDmqEpntdrXVpfaZpiz4hfOmX2zcfR3DTpgUyY+KZrA/9837BpO0QfEf1eZ08lzzP68M4kTHsF+bc42s9NNB3+sS84NNmTZufaafoEM0Xb2iV/Ne6F7y/PDaDrlYNEPPvQzv9Zj3pH22HCLVmNFvrvLaayfBp29FZHAAIAOc5rL01XuwD/mdNoHnocPmKXabkr/dX6/4DfDU03Y1KEqzL/fffryOOOKJx0IrU9J0r/1PnnXde+PyLX9ykE044Qdu2DYb7PvOZi/WpT10YQOkD992j1591ptKJZPBHOvvss/W5y6/Q2NCgFsyepXvuvEtvOOsNqiuuj37807r6Rz/R+/7xP7RtbKsWLFuktRu3qKe9T8plddOPv6ujX7aPPnHRu6dMkT60mS+10tnO8KjnuzfK4bglCeTfNEM20WpeDBgHBOK07AHp6s8jXkxYU0y+WW2XjQ0aZkMAENhUIaV+02fJqtNWAvhbMPcXa9JfaLseA4yR+XP1a592goo51vDHSrd36+FHn9KJrzhWkcltOnDFbF325ldpV/IEDa1TobuuaKZXhUKXHkh26qldFqpzxj6KUPyxLpXJ/a66EiorVa+oWsipdueD+tl1V+mgFbN1xgF7aBesyYPbFevp0NZKVlfeuUXfvukulToz6utfrOuv+rH232d3rRneoMy8DiUGI1qzYaPiyZT6ZzbCzzvSbYqio6yU9eT6p/Xggw/q/vse1MOP/EGrn35a0XpZxcJkCAuNx7uFUyOmhQNf8hIdfuQR2muf/YKtPl8saHjrRDMXSVqDQ9ulaDVUni4WC0EAxNRI+e9IIQs3vgtauWijLt9zASQLj6ANGB0LdAuzg/EgNBbMm6fh4e2hwG/PjBn63ve+17RNo6Kvh7Y5C7aqs80oEeC0DwO3lgHm5rpOMHeYJ8wUIQjzcrkDTm928py3oJEJ1wcKM3ieaaa/I621giWAAvuI9h3QwH0OaGjVBrxQmm29rnUP7ihk+JxKNLIme9/a/Ob9bw0amgPmh76zbgZIACbmCKHIPLJGrg3FOrlumLVHCGHng+IZroNm3ybmj/9dNJZ5QGC4OLF9XOyoTL+ntGC1WtDu0kfAlkE1tMd9rZForD8AByHJeqKlACShQULw8RtmMPge/eU62rR2wHO5es2zgYbsK0V/mCdrSNFc0D/mjHnifidxDLQYbcxnq6O5wSYCjzE4astCuhXs87y/BBzCmlYapUV4Gcwwx4yR9uBn9muCDg2OuJ71ZOw83xGMzAF/Lhljs6j9zQxsoAPmpDWU3nKI/lpz1J5pAE3WmTbYa9Y8siecBNT7q7WNHemZufXespYvJA1sgklHnwKCoacAbJqaa++BKXN/rJFihPmzudzAh2vZt2h74QnMBe0Z7DtIAzpGc2QQ1wqKPB7AK+2juKCf0CrXc2+IYFz1ZABzxx57rMbHJnXLLbfotNPOCHyKub/okx/TV77yFT391FO6/PLL9fGPf1wDAzMVqdV1zjnn6NLLr9CcWTO1ef06XX3VVTrmqKPD4S+TadOXvvSv+sa//7uWLNlT8xftplgiqrvv+bUi1XG989xzdcEHP6pKqqFxZF7sQO9xth5Q/hre9ELuARy1lg8JAQbVkgZm9Ijfdqq2mh2y2axMMhNjlG/hsyMDbmXedMbFNhmMwQGTFQRB/E8EuSMw8iS+kEn433wN82PnUUAhBGyGnExQHJOaQUOaOWuOJieq+sePfFg3/vRqFSZH1b9Q+tzr3qAjZ/QoUdyuVL0cskJvrUrjPV0qRGZr3ZYtWj84omIgwpIilaLm9LRr/qyZmqmEOtvraquNq60woc5YSpvG6xrtn6PPXvVD3bJ6RKOlkrr75+qa716r/XbdU5F4VOVOaTiS18xym3K5grYNblddUS2YN1+d7W2aGJlQJplSLZoIDLits1Hkk8i5RDym8ZHR4IRd606EpQmZxDk5V2vhZFJpag+eeGy1BmYPCJ9GwFCpVNDwyGAQblu2bFZ3R6NekmtUObQZJhwEII6AzQgUA2w+m+kifGBAIc2+mkCqrsCYWJPFC+cF5rJp69bAoBgjwnliIqt0W0aVpqbAjM3PcikJzDkwJhgh4ARaB4zRT9YahuCEgwAm2iYQAYYecuCo4SPgiCwLRftDmLGaGVqwsX/oE9oLhIjnx2bcv9XBwsLcoNB0OyUMSn/KA+P9y3jsmM18IfAYn++1Vsd+V8yR/W1swmGeLAQ5TOFD4tI7zB9rZS0GY7aDPqCXNUC4ArjgV6yHQVirJpr7mTv4mQEAUUKsKc93qQvWFcEfHKg7Oqbyy9A26wxfhL6c7JIxoy0Ltbmq1SCweWccdkinHcY3ONxILOncWHait0AM+yWdngImrYKFccM/WwHp1H1NJ2Log+cAFPgz/Vp702r2bxW+Xl80/8wPbTjCiDl0yLujEL0faQ8gZC0B5i2nHGBs0Ab7xb411iayl4MDdDYbfoMXML/wlFZNzo6HIOQLzzb9MF6eb9O1D98+QO14v0GZNcKtpjGDQ+8lX8shl3nkGa3Brq0gxmY2fMZafaLMo9j/5hXQIPRqEMza2Pdt9z0b/mre/+YHXjfGz5hZI/gw+4CxLFu2SNu2DevbV16ut7zl3PA79/70Jz/Xy1/+cq1fvzFo5y76xEf19re/Xbl8XldddZXe8Y53NDT2/f265JLP6sTTT9OhBx8SLBK/uOEGtWcyOvKww7V12+agbeppT+jXN9+jVU9tUWdXWrvtOUvHvOJQzR1YrPbMLG3LNZKRtvIvH5A8lhdTdgOA6mhLm+VDggz4W4EjfI6YbBgNLxhEK8Le0SzmhTSyz2cbxQIhYIAR90MY/NlnxKeXVga84yZ/MSfwxWy7VW3NZnAqf2/GQpE8a3l1dac0OjyhtlSPJsYndeKrjtH2oXWaqJTVUanojQcfqHOOOVzp6LjiiZy68yRSLGk4VlEklVY9lVGx2ghTTUSkZK1CTUFFkh2qlEicVgk+TYOlmEba5+icT3xJ46m0siVp1uzZ+sIXL9NRRxypTDKjMia5RFS5SlWJajkw9LHxEW3fuk3tbZ3q6ukNpULaOztUr9ZVrpSUIBFjtaEBIcS+WGj4UNRwtC+WA2hLxKPq6sgoNzmhdWufVTY7qVo8phXLlgcQEUxnTdUyQoHX1i3bp5gyAghBCyOBAQaftGb5A2tcoBtozcI53dGpOQMD4b7A+GqNjMtt6Uwwg0RVDglNs00zXpHkaEEYRFQoFZVuloOhb/bh8X6AIcPEYZbMEYzeUUpOfmeNhcPF0Sb4NM1vPAOmSNsGPmbkrYCslbkwPsbPHuL71szBPrE/lzbgr6XzVl8Zm898Qgb0IvRcTJe+My+sJ9cCDBB2rsO1o/aEdrjfZhILR+61Ey+ggrHC/Pnddb2sIWGeWAcAL0wdpo1PDgIGrQUgh2t9emXunGiW9tw31oCIUhdVdcJbQA5tI8RYM75H6JOWgzYBXzzXz2eP45tpDQmgBC2YQ/3t6xTmNfLniQ4NCKfMlJVGTib73AXzcBN8+HAa3pupJnwa5zMAhb4yfmisVXtnAWW6smmpFTxALy7PYn7ldXViSWuPeK7bsNYSgEjf2RsW5nz22FhH1tVAiXXjWvuLAZhmzOx/Ts3wlCaoGRBAvwFsoeRHMjlVN82pYFoP7K37wHwn8JKmBpr/pzRM1UamcoNnxghNozkM0ZEzG7XzfDBoVRTQDprVVjObQSbvtAnv4HdoAzrkHuaDuYNuCFiy5pr+Mc/8HoJcoL31jRJFgE6bNp1qh2dc+6OrgwYol8uHQ+IvbrhJxxxzTIiAXL58hT5z8YU6//zzNZnP6aqr/kuf//zntW59w9/pjjvuUFdbRqe97gx1dfYEII+j91vOPUdD27dr6bLFmtWzWLju1ADqkarK1XIocBtLtGkiW1Aq/SdwaDnv+W09qPy1vGm6+54LHKlSDK4fO605Wr+tAWxgNK7TxKab0vI008+HjRRt5MSwTThom9asDYviyAmIl+tsX7XPiJm5/RdYeG+a6Sbgf/vvBoowNZ/eAogIDKVLNU2oXJlUT1evxgdz6uzs1iOPP6Qz33CqtmzKa2YR9ciEcu0FHf/yvfTeI16iOeNb1d0ZUaQeVYGIknhKJDRk/ijbUS3kFanUVI3lVY+mVI51aEs9o6/8/Ne6/v4NKrdlpGibZiW69OUvf1GvfPVxmqzkpQSZZkvqiHcqVUson8gFv5JEPKKRoe0aGZvQ7Hnz1Nnbp4lcXvVqITg718gnESJHEorHiEqJqVCqKFoZUlsGXxOcQcsql2oaHBxWqVgJ/hmV/6+9e4uxPLvqO/6v6qrunu7xeHzDNhdnuNlGRCBzEQIs8xBAComEFCASF0V2ovCCBIIXIgWkcAt5IAkPiUJAKDxEIIIJSFixeACJJOCEkMhBBAfboGAHWwbbY8ww05eq6uizz/me3n1c3VXu6h63lTpS96lzzv+//3uvvS6/vdbaa1+6PgT7sceuLgtFdONw2ReqObq17O7sDQXgdwqJcfzZn/3ZEQsHMjIueSTQNOCA1u57+ad9+irRdb0V10rLawDxo1vLu9/5v8YK//LVq6vwwrjS77dWuVzrk7FncORvily7jC+lzDBSbrwM5XwASBV7xPdc2YwKhWzsI5y2s6pxot8p9hR2PLK9aHBdu7W49pO7TShgHR54UAAphZ9R029zMbbgP/2RTZG7QlkVOaTAeUQ6g4se0Nfc6+anJGk0L9SmfQuqQjfoA5jkFUA7bemPefBcctVu0HJCCnPpDyPsenqH4jcvaFiCqO8t1uSN6TPDZ0EI1HRYcCfaa4vxcpgu2hQuL9fIihzIChSaI+16FmAPyFXjCY/p36iZ9aIXDaPuOnM5FlbrtAR0K/cnr+LY4HL92gZY50HK+5E3p1CV77WP5tXlif55ND7Gs7I+O7LfS14PhKHPvLvP/fqJdq5NbuJRn9G5s83YEnziPvNWPSb08pKwPvdt5unR1zU4QjP3AK/zYb+F3bcNc0Bo9rTOXplkT9iqsgqFud3DHqK3nEE0nL1GeVtdX9g5j902GEU7nlA8TA9pB+3wOv7iGSys515to1dA8HM+67NHP9qskseOLEiEft/737s5wmZ398LyC7/wC8vrv/INg2foq3/4ff9geeMb3zSe+xP/+qeWf/rP/9nQ1QdHDox+x/Iv/skPL//oB39oeeVnvGrZubC3vPnf/+Ly+Z//ecvlS/vLZz311HJz58qyY8G++xfLhZ39Zbn15PLc9b1l5/LucnPnueXKjZXXqEVbXuO8kem2h2XDBwBSyuOCxffRAPsPDBz9yQc/OlZJlfZPKIaHYn9/CLGXSQsE5HalnGxVde8MqGLMGPZhEeb5aJfwEILAYUrNZ8qdwGN6CqFciBJvh/Kb6kRhotA0A0go/863/u3lD97xv5frzz43wlSLraXXry2f/vJXLF/2ZV+2/N2/ur88eeXx5QV7l5YL0Psw6rvL4e4y4vX/7eLnLr/3++9Y3vprv7a89wMfWK45aPPy1eXZmzeXV376py0/929/YRj4eQddwj2M7eEq2bgVa0arbcXmlfJtx8qsGKwCWwlrC39UDR1N0K1VUSu1Vo3xVAYZLSl02/Df/OY3Lz/4gz+4fM3XfM2gKcMInFD8HfaoP8bFLd/cpGRScvj3g3/6Z6P/Hdapj/F4fasPQ9mtd0Exyu73bLTTD0qOgWNM9bcNCAAThe05lfvPWFDeGy/BevWaG3/koV28NOiEju32ZJC8GOGHXUEeMM4r4JmdD4cnjCmQoo94o7Oy8MWo03N4uAEgGc68EIFa+sEz8iJ4b+t+IRjXVgUYHfpXSQULtwr/xWueT9YCVoyBVbW2GRf3dNBswNWzv+iLvmhzThzdB9x0xEXghfH54i/+4sG/9Jz+dP5ZO4FKyCYrnmss+gAgZRS8o6F+6Ks5nfUq/TADltmrMfTousB7Xsa8j+niClgy6HQRUEIXuU5+Fc+K8XVOW7znOSM0tLs6+BfgKVSERum8jDGDTmfhU8/E02iWt83zCv3gX3KD/sM7e/nyADbarJK8/pMxdYZcm9dr47Fcn5GIPuadvLVFvtCjvhQ+TJZHjuf6Xn/fzaOU7Rje7EuXxsf0lbbatUY/mrMiBC3uzXW7ED0vGU/P9Vw0cy3+aFerecJn5TMaB/oH2P2OhwqhBR5dU1QHf5snNG4u/f6bv/mbg0685WjzPd/zPcu3f/u3Dx3/oz/6o8v3fu/3jn5ox7iBKacKaAOPei+/cYQyTzje6Pmwwfd8xjFFIO1We8VLn1x2VtlId739xINn3/3eDwyFTqGYMJNpskOqcxitAk/lVHBtC3sU70xgZ4Y8iTk/4cQ9oQOUUyEdl/Z3Rhrjtr3b+LcTJzPeAcXZc0ZZPn718qjD829++qeWpz/wZ8sLXnB12d/ZHTuvLl3aX/78goTu/WWf1+P6zQGenFYPLR8sB8tjzy3Lpcv7y7M3bi4Xr15Znr15tFy7fmP5a1/3N5Yf/sc/srz4RS/bKEvPMx8B3WGQ127hQBuDzwAS3EIT84rLddsl/VMIlBj6dLSBaykcBkObKRDtVVMm72FhA0bMbgzn9fzQD/3Q8rVf+7UDEDFIGW8GU57DAEO3bp9zF6/mYfH5mY/+xTD48/EWjX8bHBWW0SfPcD8F1TZaAKkKzykuSg/N2oZOIbWy9XfHN2TUcu9niBgH15WTAVwG/MY9D1k5ZXyrQYQmlKe5z9PVzqi8EfPiJ17QfzRol1a0bK7NXd4b7eUhwBsl4c/AFa3buq0fdE2GLGBaXo+56LgPBhfvVoAQT9JrFerz3C/5ki8ZbXkG3tD2OKR2Z2dz5hqdyEgYV8DJWH2fgeKdErqVW9a2f21Uk6lSBJ7peVVTBmDi95PCQumfmW+S4TypyZW+oXEVuwE/nqt20Aaw5tCenKN0tD42f2gOZAFWM2BpMwC6ucZYCrMFiscuvWeeWemBC6tk80JqZCPg6PsPf3BVssF39Ch+KAdrJOF/9M+HnMdfAZm8LHlsZtkvNEiOT2N/Aj4tqgptGcO73/muzTEf5cnl+UTnFsLl1eFzvze/xgPI8ETm8TNu+qiin4E895F/40bXjoJp8Td7wSoUan6igbmnOzs70LiE0V7/+tcPmbZb96u/+qs3id0dBNyiVvt419oT3DgAACAASURBVDhbDJ/1hIyHbd/bys9zxI8zEuwfFDj6r2///TGRneZsYhDVZK/CIY+NyfK5c3QMuDwI5ekTzhkcnYYpHzbhHkT7VtblmeRN6wgFzE5oGcjOWDJuTJpBn7eqJtAzvZ557qPLi5980XDd/8S/+pfLL/27N49k58uPXRzA5SOHF5cLPIfCUBLcBxhee6DstrogwfFgOTi8JWq1PPXZn7P8rW/4xuVNf+/vr06nXhcxw/gpx7w/oz/rg4GNpbyN6vdQqn0PAORVScjd3yq+nBvKj3C2EwjtrBoJp1fgO8OBXsODsk5K9ZlLW97OD/zAD4xTqDt4EZ0pD8asRGlJ1RnaPHMzEKH83UNRlzQcyI0OzUcGXX8oeO+8A+bG/Yw/I+r7diCVnOyZntMZSXkHuM21m3ELhNZnbmD9Ylzb0dUZhEO5X7j7yudB8LfcLOMzJsbJGPG0+fRd421VbT47ZFS/zRt5KEdMn0s6N8ZAY7ohAOUzGrWF3li0oc0Us3Y8l5H3TGCI5yFwRLkz5u5Bf/dpA28EYNrVg++AB+2p4+Z3RktbDFVgqEKTwLF/7dZynz5Y1bsXrcgXr1LgqDPljHvsnFyHP6Ot+cVXeKlCsXOR3W2P+wjR2FS5DlVGj4Cjdju2Am301+IiPYWnPuUVL9/QI/7WXnkywlboh44BRGOrllFALlCSXiPTrjMf6RX9qowJMDA8j0+uAIQFRjs6C7MNr8+6zlNnBnpuC1D0sxM2j2L9DlzlmQw8BPparAXkTpKTvGmBu1k/S7gGgH1nvgMUc8FQtNQGGmkDDwb0fY++nS1ozMK6+CxA37UWXuiEhp41cjrXh5w3Ju/64hmAP4+4Z6Cx6/VV+3mzhvdwXb9L2QW82lFInQmZXJCDNn4E8tSRepRfna1WEcgHupX/N3/ndzc1SkaOxDp+iKDlDZkMk4uYGJWhy7NkZZJXJCLOQp6b+FEm8L36Vh2MAAHmRQcMGWrHgG1NnV2cw4u0Plh3jqXPjH64u9p5ZWfYY5cvDQX11v/wluHufPt//x/L/rKuWbKsCoJxGhGmlbG9tVy/dHU5PDhYvvALvnD5lm/51uXr/vrfHKs0lVJf9uKXLNePbs9p7tnmK3CUMtIuA1NoBThi/Bh9wtgxCcalz/giw06wywdoBZai+PEf//HlO77jOzbnAeWCT8GgacpXe1ZslOtv/MZvLG95y1vGikcffUdZM96tnueDNQNHAZARAt3ZHffpm/sCLV07hzoLmeo3w6IfaNBJ7Sl3RohRrXIwegJurufm1jd0G27w/dUp3ym5PIc+U6oO/oyn/KZNNEDvYVwfMjhyMDTlSCmO0grrozbwoTlmrBjgVpTlX2SYSi41l4COF9ARMMrr4nrjxF8BJc+qQCZa5IXr3Lo81QBFxsAcMh55M10TMAv0tmr3rk/60q4zfFZoi3EJ4OFfc1eo2D2MV2da+awtYwO+Ct107l6J0QBB54sBucbVoqMxagtfDZ6Ywu4tKPOCJJ/pZc/KSxAf6WPeSnMYbw6v8KVLy8tevqqBRCa1k1cFbQaYuHkw5sRck5MKP+J/13SsjzFUtsJ3dGCLp8BYxS3NQ7WrPN/cx8/ZjXRQOYLNXfYi476dlpBtCQgFLGavTGBpeJbXRV7vpuMDRK5tUZUN9JnO/e3f/u1N7pzn5FGs8GchyDxQeXjQmi6lj9GmcBUeywYE+MwjfsTbFmT4tb41hjkdgLwB5haKvteHDkzuTEe0VCBSW3heP7RFh+IV9wBT3jsUuxC/NofNWvPno2q/H+rBs+/4o/+7Qf8QPSFI8ZjsksMIC2CUG7WV31ynIgabCRmjParEPalfj19ZFa1rxcurQcABxIr72RlAkIAl763QBnMrcjS9MpQbgLS/+v3whsJ5q/o1+xdXzC4k9Ntv+50hBH/wrncu73PIqgOCbSt/yUuHsn7t6163fPmXf/ny1Ge8anWw5sVLy5+8dxVKGGBof3cwecYsT89GOOUoXbgwFDpBthJxvZVheRaEytwzHu2kSXC1U0X0qvoS0nawaPtHfuRHhjv3K77iK0bb5TcQcH+/6lWfurzvfX+6CWGhNWWhXZWueY7Ezqs+nREZ3s2bK9d5q79ZsQ0AtbM7PCPlDmWoZiXbvfM8MXYMDXqgGWNQjN91jCk5qSaYY3eAR4adzATQeAbybGTkSpJFQ3OMv+ZQWgp/8MX6+J6T+PR+f7/+3OpUdUrZXOEhvKcP5Y3MnrkZ2KNhuSTxdYUIyYZxV5sJ33Rga17Mwg8UdR6KQFkGRBvomafOc/AF+ualS+8UBmyXnzG0pdrY8De59Sxzmkcq4Or7vAa9o0UeLd95duEUnz0zYyndoPpuhdfa4ZhHHghBB9+7r+NBthdPGzof3docMqv/7qkUAT7qqCbPy2NQbphxASftIBueqOnonSFHR7fr2JHzPIT6WdFRfTFWfGLu6AHXVoNqlrlAfzscJVx7fkZ3thFDh0igXVZ5V7Mcp6csLrpXH8ic6wLY+COgNC/EPScwcS/ZCEhrOzA1e6bsxqZ/8Ya5Rhf/0EH7+DTvujbc6/c2jLQQjAYDsL7sZQOwuD4ZwFfApwhE4N9vGyfEuhBrwAs/kRXXe/leP8mSPpUfR4fhkwqw0qEV+CQ/dGO7N9Gxcg6N5f9rcGS3WsYhAxqaze1MwSCuf6HkXLGEeztkkLKZPUj3q7w/0fdVOwezY0ZMk1LwN+bFgJQFQ4oxMVghKCv/lNLs0QiwyLAfYFRxxzVQGrWM1grgCYe0HlxfbjKS+2pGLcMVvXvkOJHd5eDiauW82UJ9cDi2cerjCKtNJ0T7e14Z6A+3sZcwFuECYqrVYkzuoYwzHJTxnJOGNwonja3r65w1bWYwFZH81V/91ZEMmNFJ8FNIeMa91RLyO0MNlNi99n3f933LN37jN252COV+3790cbNpID4uZDAU8a1ljIvC8Q/f5tlKqc/gqHkpzCD5upV3hdWiRYmnaI8GDlAtTLgBX+uwJnrkofMMyg0trz27KnmBdvVtBp4POyHbyrijUsg7w1q4hPJst1deR+/GgYb+8Tq1MyVQOK9MW822M60cJc9wf2G0Vrvo2E6vjD9AUFFNSh999NNKm05qB5Q5K0EXvbWvb3MfAIi8V56Vh5ysaDve8W6eXKvdjJvFUefreQZZQCMLA9v7h7dhnUMGIFgwlV9WmEffq9F05fGrd03IRmv80aGm+MWcjOKH611j6R/P0n/ygz6FHlXoRjv3tGlGP/KSpt88C93pksZQyKz5xu8dEp23N1uBBnNOjnvInbPTAmTJRCBm3LuuwJ7XZrYveENCd6ApnTjbm3RMHvtCUS1E0jensSOzxy5baDe2saJFuxG11W7SFhIBJvfhmcAPuncWHtr55zl5O6MfcOQ7p1N4ZSuMg14MhKWzPN8/+kkfyJ7nzLtbgXV8gF/1r6N8tG1M5hvftDu08OAdOaZbi/vT0PH5vGaukD3nHL38JS88e0K240My3oQLoYfSvnZtk3dh5Y7pTECT3gqxg0Fn1D8j7+eTUA/jWcIOlB3DiKEowTwrhVXQzCq0Ok+NfyiB3dXRFK2+ZtctJr24c2k5HIUCVyd239pZGR5G/9atw+Xo8MZysHNrOdhdlqO9tdDcOlz2NC0f4dm95QUvfOGqQu2zK0F475/c3lasAnWKsBUGhVESLPCgvw6HtYr45m/+5o2yBpj0sXH6Gx+gBUFzH4Wp31aTeYXiI58zNt/2bd82KlQXlnFvhjKjUUgNjUqEpmB/6Zd+afn1X//1cRyI8VXXZRjlnWUYr9rTfjk+w5AfrAop8ka1Iut5M58mA75Dn8IMjJH+uL+cO+PTD4qnLf88AdUxib5Dye2tDr/UfkqHHFU36AVXH9+c3zbXt8lIPeyYv7CK/nZsApqV04WuyfW84i9BF62Mv2T7wnL0R4mqrikURMGbnyp+u88LH6BnPGV+K5Y4anCtz/DyNz5D50APg4Bv0D8PSV6AlD3a8/TpU+GsVu1+a0NJXg/zlHGKl+IP/AiMoYs+6gsZoCN5D/NuWJwIU6FJ4KSwljbbefeil6yKXZbUHK2G11MdqQ9+aOjdqoozrpVUCOS7R1/Qs1BXIH0Ud13X3KnG0KyDLLRKJs6LgR7dHxiePRWFXKKX8ZANMqIt7fiOV/HVr33NJrQ1PFXrRUL0lCMyL1Jmug/aj0Xj/piPAGvXBAI9G4+0uaPSD/HTvexCC6MWkdveq3f9wTvH8/GoRYRdYI2/dut/YbUWDvpHp/JW6kuA3XV4trkugZ3MW2DNCyk2hxy2s62xkzt9ZXPQpUKo5Mj3dJNn66s8I/xvDr3oVvzUDsTyluKnPNeDJo94WK0K2ds5R5/y4ifODo4cH5KXY6xUrl0bgpt7jdDnam21kpEc7sxx3teqwFaM1mcTkxvwYQCX56NNYRnAx1g7+gDKx9DqVKTEHHZKKAMS6DdWauvy/3kktsHRcn3lshaetDvt1u7O8BT5Tj7NEzefWA73bi03d5cBkIAn56o5MFWS9sW9W8u1688u+4DC3qqw4Z996E+Xnb0Ly0tf+uJl5+bqpOxWUK2w0G6siNfHQ4ir8wLw0hRCtZ3ZfcbZTjfj+uVf/uWhJOwYI4B4pLn3jl/Mfd4h937TN33TuM/vPpeTk1Ho2oyWNtCTQiL4cpaUvn/DG96wKaFfwrL+4jPKmQFopdvKlCIpkbL4fF6a+DavTopB2+a9BN3ybhh+isbqED9QXowAGuh7W59zuweOU6iFPMgcRSZs61mBj0Kyrh8LkIeccwQcGw/AW75JIbZAdfIc75Z8X92fPCMBnapSu87c5XkDYNBHexQ0+naP7xl+9DbnlTNgLBgNijzjiM6MQlup9d93AfTmUtuB0rFz68KFAfzwVoY64IDWgarAs/vNDZ4qFCxHozIG4xy/z/zM4XXVd/0AhsgVTxgg5W+r+YBhhtRYRkjjla8Y+lebeCAwGV++/0/eN743NjqnfLs8G+kV4IheMj6vcutsmEE7fOcZ5d65b+wGXB/P4XnJZDwYHT3LXLILktnNu37M/FFC8PD2XLs2wNqoDP7UX9l4QlooBQwGeF2fah9d8i65aQC0w9vHUjQH7ieHgLG5wksBM/2Yi0Wah5Ne23YrHaatP3r3H465xePmVxkIz9T3gPDspfK35+ufueTZcV0eyhaQIx91Ha4MxKAxfkLbFiba831n7aGJZ5OPQKDv5L2am/Q72pj35lvfKzHhN6DeM8yV0Fx0T2/r8whTX16VOXhUXw8VHL3n/avTl20Nt2JTJXMTF73y2HLj2WubXSAmFNEwvr+Lhxa3zQAEiAoXPaqEHUpkXccogUCLkDcG4kbH6IUKMDdlSJGUoGz8FAblwUiWY5Ln6GGOPybOC6PvhJpL9XWve90mDJqyaYXU52L+P//zPz/G+FVf9VUbD5DwHCVLMQMXAYdf+ZVfGQJqS/Tuxb3lU176stuFwHZXsfsb164NZf2p6+T97/zO7xyl69GscIV3HrIBctbVYfWd0Jc/8t4/fs9QDm9/+9vHadRvfetbBz+OZ6zvK4RAiZUsnqIn3La3UhyFcowpY5iCCszMhgHgfe2rX7M5hLZVuecxjCUM6/sAOut6SNrcLDj2VnkS5dxQrBQWZZ6Bfpj8gQcLNQUKAqQ+80x0PAFgn1ciIJSx0w6aGTd56JXXBv8Dy+0Y8zkFbv7wEPrgS6EDBgQg0we0CKxKHEU7zwBoGAW8519yh+4UfMmrriengYgWLN7zXro3Ph4LjzWAP6lUQkYtQK/PaKBf9OBnPfWZAwSZX8YGfwce8jr5PjCdVzLASMYY8HG0zToE3kLG/Z5nTvKC5H0ElPDzY1evDHn3fWe8lcw7vGL7qzByuaNkmJygZ+H4QuEZRtfk4eW51L42WgjVd8+Rs0YOzYXrold8Eji6Xx6vlEGLGnSMt7QpbOcVwNH3eFZ/yf3ssdK/vFaDT9YH/0bz2auMxnjYQtACy/gA3cafjOC/jlspvFjqRTmnhcrzbNdP4+NhrP94NJ1UvysVkk7Mq01e8YBFbJsJAjklWtNZ6XpgCS/hXTKPJ9CC3KY3Zw/mirCPtuvIaQ36ePNQfpaTG55bLtw6Wl7Jg6ZG2D26f2Kdoz/7yOr4jw+vz8NxgrqVHyLyZly4tQoL5QXKsBFcCqyCYyZ7GDvbM6dwyqNO3FGpeZ1HEYM0Rmgb089bKwkMQaHQOkzS2DFa1XeLveOth+2WDNQldLnDeYEIMsEd/VjvQuzvBE/Mn4B913d91/Ld3/3dmxAPhV7IyFxzDbeSlFvB06RM/ac/9aqx4yqwwk2OV57+0IfGSutzXv3qcd/P/MzPDDCh1D1vAiVEoCmPwo71zXXlnXBr8x54pnpQSuEDcJRkxoSh9Cqsk3vdvFh5Mpxcx+WNxMu5qCnGGRwF8h04+tSrVkX7KBPv6NAqMtd0h2xmUGZlzJNnLG0pL+6vv8+HVzVA63kp6Lx3I1TynvcOxYh2bePNG6F/eY3bhu5a93uvGjND+1u/9VtjVd1hqGMb+frUevzV+WXas4LNI2iu0Utb6FTorITeiue1+YHB01b8hk8BU3NL/sxlxfYyMowKUAZ4aT8PzVjRn6KOVKDBmDtE11wb44te+OQAjbXJc1OOkL6hKTDtGostOsNz2yof4MRDxoXm5sl4/G2BkUfP5zlJd/Cvch57e+MeBrFNERudrf7Z2kuBpvpiDiqoqB+bhZINHOvyA9orrBX4qB4eemt/tTlkFYLzOZBUfqbx2sp/llfgKPCCNwvljiM5XvyioVc8cw6/6X8lRPKyzYuRQISw8gCRquyvvd7xVoU9eX/wq/HRWQEIfWI7PRtt8y4Xlh0LsGk3dwvAZHHo5KNVyDf7WRVtv6GvuZsBFV5gg/QHn3sGnizhWtt+A9ir6G8ceb+AvXIc8anfgKMWc9nvDYh8yJ7rs/DGkO8duSY7y8ERPt8b4GhvufVgwNH//P13r+oy3Lq1Okn5hatThL0k813eW50d03ZPE5yxMEkmhcIv1oyxMM3GPfyIE1dOSrHiPAq5tK3qMBJl3oqNocU4uUsxcbH3kjUp+kIRp1G+Z2WQjFnPNF8EjmDlVq6fKcKeSTm47hu+4RuWX/zFX9x4mqxYjZlypxQJbSsmhvKnf/qnlze+8Y3LU5/zWWM7MOEaeTLrHKY/fNe7hhJ7/RveMO7jhXFuz8/93M8N4e1cps99zas3qyZKO0Wu/wziX/z5RwewAahs6bcS/Mqv/MpNHgN+owgoppR2QMeYP/T0ahs4OsSXgaJWkBm2QFNzzaB+6iteOQxqAEcb2kqRuqaiiYUZjMMzh6L68IcGHatHk6evcM4MDM/KB8fdH6CdvRL4m+IdRR1vrMIS7S7U93J3rFDNQwmleY6Nn9xTzHkKbBk2xgCVv91PD+Rx67gP7QOb+Ihh808fXA+wkbe8H/J4/K2N8h7dS6HrvwUakNIhsAyituikPEh+9+xyJ6PTMOqnAEfxR0YqsKOvPDN5KX32DPwduChH0z2MK93aDsf4lJEyjpmHzYN7KyXAq1vI1nvhGYsL88JIl/vUQmjI6/VVKQ9j6H40Mm/tbiuJGf1di183QGJ9fJT70b0dm+zB8NzeWqUFZEx9T+71e+SynDGhl2c7HvacPI76Rwcrsoum6NfGAHRFE/q74q+BvvRgNLq4t8pRnD1PLXK0mVe40gbsARqgN/4zz+XwtBCdvbWFxT1vDpluvJo3bm4So9F9jGl9wn2LGX1vcWWOAGbySu8YI76pPpk5sYCgfwqxmm9zjxbtSgaO9ZOeF1Yzb3lTZxo97LD+WXWe47VGXuehCu+7y80b15eLuzvLK+QFntVz9Lbf+d1hvF64jtvydIRi5RPtLbsbz0oKPWQ63KrXrw9jUUy0uDBmGzHmRxwcEb6YMY9DMV3vhQMwTowHkRtz4cSMLENJQHhsYuzTKN+zMEgrxG3vS7ktFNTsyWgVmJfG+IWsHNmhvHxuZTHsitUBR4Qvg0jYgCM7yC5euTySnjerqfUp2h94//tXx3ask/kZWadDOx6EgvGZANvqO7u00Y/SIbTD/f+ClZHFTwAV4MnwZXgpFOEXBse8mKOZJv/nPX+82f7cCjejWQ5EimoGSdowTkUS20lGWfpOH/SNwqIoC4lkXEqO1RcHS7Z7JQUZQH0+wmrbIQW0DiSOXKdlZ1OSorwy/cM/5NwYW5FTyDwfhTXNFT4HPDpKwhgZMMqXkTQv+AjA8m9U1V8X+kQ7z/RdxRE913fjXL6DgwHMy38EiPBnxr38IXzh1Tlv2mobunkEPoBr4ZEMeQD5tPLZwiMgoU9ePKUMMTCAXoGjwA364Uu87pn6Ev/kCdKnknLxEmPreWjrOd1TmQj0cc8wxnIU12edeQcSZ2NPNsvzSra1bS70F52Ai6qNB3gDCOVMmjPtA0jGgxfoBBtWAtTaJSMVw6Q7eW7P8prrzOUNolfQEG/xzLaYySMXuOdtlow8e46Sh8DR7JlKPvMct8AxTn97bsC4oqQWcO0U1r9sgjGjCxvq+fUJDV0TWDM+81vOH3BELvq9nZLmwz98XD0184zvyFdJ9OYUeMJD7FC62zOMQ/t0b/dZ0OPZcjWjpf4Pnn/E7fdytDPAEc8RR+rhwc3lsf295WVPPnl2cPSBDz+zSlBcK02htFzxCLNzuAqVEfJW1p2fZVIoKpNk1d6hnBkn7TzqYTXKjbLJuGOKFDnhxlAxegaDUk5JJmSYmZLG/JgtA3ha5Xu/CmQGAq0QvVNyVpJW3MaWUQgcbeLl+xdHovPXf/3XjxwlgmyeeQLa9kwhUN4BLTvH3va2tw1wdP3w5ojbp3g7q2l/ndcxCnqvi8DZdWY7frQbAProcJMMGM0oCsqIcFvZFYIg+P6ugvTssXPtZjW73hxgXoEjNCiXbPYWBY6awznc4jt88PSHPjz60f0MP1rOCtFn857yRFuGbIRdj1aKsLCD31phDnCyPvH7fuf/NPfNAMm49GcDDhxqvPZ+NvfoNsb+9NNDpvUTrQAeANn1eIJ8F9LsuIiUeWdPVfaAbDDAhZV4EoEK7ThAE8AlNxnACjWW1I0n3Uvp420hJLlLeaoZATT2vHYumXd9zZNhY4FX+m2M+wTP0eyVLaSV13CEvtZn0zE4ZIQxZoiMHw90JlilPlwHPNCdHQ/Rih29A5TGoT00Kjmdjq1IZeFO+hrtA2FoVA7RAC37q5y+5D5Apg/6mLeTTGk/D2M6pN2SeAjIKgRknkfO10tXHkQ00Qd9HovtdemAs3qO6JMWr+a1WkvlErFR6Z4WfPpauQQ8lXwn+103aLJOCO+76KENzzWXxtpO0hEqfOKJjWeTHkgWSqpHB88f8r2n/MrOmDc0KbcuEGV+ylf1Wzo2+hdW0y+AJpnUHpnSl3ay5VUyH6VUkCuLCn2qcKd+0qVkycIYYCo9Jg+a97HgfsRzjoAjPHB4Cwg/Gt29euni8uTVq2cHR9ePluWZZ64t19eHq4b0R6hJMtPB7YROE4Y5CRbDiaAYk6Iy2SaksvgbBnzEiZvb1tgwHOVEGVEU/qVUjNMK2UsODMHZrD7WxjgFyU25QeAPefwJ8/aqx2f9aWdNrviUfeBIQq6DCW2Tn5WIOS2UYcy8YuacMP7kT/7kuPZNb3rTcrS7DAVMeYwV1+Eq9+CJxx9fhRbW+WquL2zmfRPi2ltt5S0eT8CHx+bKleE2VoStnAICy6NFgVTtulpIxepbNbdK/4u/fGa00+oxAJYRaIW0AQudlr6ukCwhnEL0PCtVfa+/FI7vyQRlyCi4ltJBi+HxWp+6XahC/8o1ymN2GoBzv9e0Sg2g5RUu5yLjGV8ktwGmcn8K+bi/BF/85Xt8gQYUblvl/U3pUu7lSPiclw44qiYYveF64AmgqJIveuuHOQeWPKOt/P7Wl47pcF2JrdoxH37r+QwDz5HnR5Mx9yeAozlEEpitDW0DRz6PzSwf/OAAbIwlD4vnG4vxSZqton67/KpKnvFn1Dr+owT/2naPOQwgmQP89eGPPD3Gg/cAKnycp833Fhf4tFwx/Qm4er7f9B392vVVTR3tszaFE70DCvprrN6FvWsbPdFeH8cmH96TM3qOgKPAoznXJ+OzkENnObIjvLcuIum5AAT6dyjuLOvJf3xuYRevaydvsGd4Fn6cgU3J6cluvIQ2eZfyII+dhRdWu3ONQTvaK7l86OB1Woc+m2P2cwZfhZIL6xdC67iVjkWKT/CPNvCCe4ruoIt7yLPfADV9wpdkqx2q2YVSTR52zuz96rXNfWtwdKQgzq3D5eL+3vLElceWx4SGj9S6uXtG9okJ2c9cX23plHM0DNiamVvVj7O81rVIMI54JoXB4CA4YaAkCQshiZk27stHO9l9c+p1RpJhxvBVRs5ohu47TTnXtnGGslvZ8CwVwz3ryukk5plXQynZABPlQREy2OYpxtffFPx/+a23jRpC3//9378Jp/qNoTGOwgnm2LMovh/7sR9bvvRLv3QkZB/uKCewf3tr9OGqtMPeeuWBfQJdJby3GhreyIurBP5yVzIsVSCXz0SZUFYEmofAZ39TSPguL1NKsvkYx2K8ZOXBCZBFm0DU3cCR6wZQ++P3bLZZl+jrN/9a6VMsJUQW3swLpcif/qXg+95z9X8Oh5401/fze/MXH0frTT/XK+fCKOXBeBZFmkenCvFojKeMh6ybh7w7DCdw8Hu/93vje6t288aoUfLAgvbRlR6huP1egjX5oajzevobLxbKobDJJ09TRSDxKKVPLoGwzqfTRv2Lp6yg57yzIQ8ngCO6IE/nPFetsDu4F63wm4WR64Q2gEE5IQy5EA++NWb9YsT0BSCZi7Xqk9/0H+icFw14Hc8l5/ogIZmuIVOVHIhP3CvnqHyy6tpEl4BfC4y8QZXEcN+z157bkbBNAQAAEA1JREFU6Dft6nO5hyP8s7NKzm+xCBDolzn2XQnJ98O77gGO8By+tTglZxavaEquqrMXuMeXATfyGhjv+bMcuOcjH3568PIMeoy70GGynp4IDDX/ee61QUd618fKVgj7uUefzGkHem/uu35jQz/zXhgbz6Grz6UK0L14BZ/j+Xa9Gofr8F8LBv0tJ5jM6G8nD2gbqCqnEJ3osHlMnyzgSM7RKJeyBkdXHru8PHnlsWWcO3F477DgieCIM0qR5GeefXblPj9arUIQB1CSc1QekQkmYH6j/BDYb+UXVImYEtwkp50i4fF+BedB3FfOEaVVCffcjO0W8I7xMTfl3+q/MM6g1c2bY1WFBu7vRPuzKofTjDHFgNnLAyFY5gbI6XDPQEOrLAL6n//jfxpJzgSvcbRaN1bf5YqvAJ7EasUi7U4SVuMtytAxFsN1vM6LEK7Vr5JW55yPOabtGe0GsrplZPRfqYXCIClcY2LovPCj8TCkea9yifM4vObzXrspDRAwaeXWzowUXivM2ctit5y+lKBeqMRqmxLtKIBCLZ5diBZPML4B6NotnNcuo9PM8f1e05gD0dvGoZVz86xv+LqFULW9jKndLe0+M19oRwmTD14jStu9zU+eQB6f8iKAFW0ZP8NsJavNsbtxXYeILOJbStt80zV4qKKjPsuXAIpcg5fyigFTc/mNdk8BazMgHfJwSs+Ruczb4D35wu/tZsNvvEP6yVAZC6Ao1GYM5fPgp3Y/0hnGX4FSvIImwJ+/0T9Q4j2vxCYp+2BVCkH/+jd2Glc769YqTYCcGHs5lOiVl8n9HabdwqnNHBZ35U96D2znkSCfeCZj3zzkKT2r5yFwZDxoSicBml/wBV8w+s9e4e1kDhAw3y3eR97P2tupDf/yPvntySdWlcPnqtYtIFrgR/8WebMc49nC/m1goSMCi2woW0BGOv7F5xaD7A++KC/M3/4Fkjw73iA/+MIzgSQyEF9q34IDL+Gvsdni4GB4/MmRe9Cr5PVymrQZT7RgTt9+MoTVdpdVhAs48v/jV68sL7h08cGAo2XtGXqOu/L6zeXawc3lgBdpd33WzdHK7egfhdVKqkTKfiNMwFO7RRgrv428o0f8hTHbPdMxKfO4jBuzYnorihD2Bl2vt8mjiVojQjwYkoLW9ifyRRkANZX9L/8gYzl7Ukq8bRxyNFo5GauxESZeJofJdtDogxqf5zN4rVznXTMpc8qAsjcHjLGjSShKv1MGjCxlhQ/bWnuW/vGcUEKUJ/6mnPzd6vCTgb/vNX780JEcIwyzPqGdIscHgL7vgRJKu1Crv/MaAzsl9AK2gDb5Nw/migwkNy0iytOoHffgr/KCAARtCWHjiRZj5f1liFzDw+IZZDRPS0a8VTUZYAQ8x3gKRZ11/gKfJcuiG4CkX2jFOM3gHn+2bVpf0N+1jN3smaw0yNiuvg7rBn7I4pxDeK/5RS//tIdntVeIOdkOBNCB/nYNY+tfdX3yLM73BPoDpdotny2QVD5ediMvU17ek0LL6djC2WS8vL+KfsZTxggYjUjIurRM+s1z0Z3s5pWJjvein+e10M/77L68bbMHOx1L77frtrlHGzwPpHR+5Qy+7tYHzyefxtTORbySPLlPm+YYr5OLSs8USqum0WwDgCfPxxOP8ktkotdx9Nq5sToyaMztxUvL/r6dlvcsb3S7vVvB3btRADhanT+43Dw4Wq4fHizX7MySmH10tFzcXTEVQekAvlzdFFcrzpjeBJaEiPCtVB/VCcBMGEW/kSpDOIdh2g3TKfV+SzHktSGEJYpScp1LdBoBeNi0MTbKqPpVAaPeWzGkcI2vXQyuYXhcQwCt3iRw2/ZP0Y+8hDO+ej4a4jHKOTcv5ZJrvFU/g4vWlESHL85eMcqJArWKSrHdbxcZO/xsnPrUOV6tLu+33Uflvvhz9g5U0wV90ZXRMd5W19UcKpzmuow8PVBuGpoBl3l32olIl7Rwqh6Sa3hZeJy0r21yZ6EhLMcImU+Ay9x6Hr6sDlIFPgPUrag90/xpq00jM6+cdR4C7YxYhT5bKDJg+NR7fS28gd74yfgDS75rAabdvCXtDCvPLtr17HuNoVCPa5OrAGFguPt5R70YUXPnH/kq58Z7ICmz0kKxNjzHfWhh7NWu8rtx5mnNc3KS/pg3TQSkqoBd8dA2QkRb3+eV9e61bQbn/t+LfslHi+W80uX8GA8dYWx0QzoVnYw//eN7fEgX42l9nXeG3a0PnofnPQ8/NBdokReRx8hcVoONnsaD+ua9dI+uwY/lPZ4ED84qH2e9f9vzuG1PL+0eDQwywO+eiNfOpu4jn8X6xJpju3FiWE1IZMeOGQeaCtONMNvhAEgI+NwzfzmUYq5ZKwkEZcSsDq0YY+C5jobeUJKPOjgqXIBx26psAjBiwA/yNjbKOcVUaKbVUqE2ipwSqgLynKdwVka5n/uNoURPyljfGI4MxBxmGTkKa+BnzICi+fUdY5XBsh1fQcZW3/fTr+5ptYN+nkN5EOqOJ2hb7chfWBeoY1zNl9/0f14Nu66aMpXLP0v/8AHFZB5LlCyMQCAfdeVy0tjjgwyt8aKv780/ryn+QWPKvxV/ORZ58CjkvMZ5QBjIdl+ZK3NqIUKXBGb8DVwxyG0C6DfteW4VpztwtaJ7xqYflRfwOQAdHzNO+o+fyyU5yVtxEs22fy83hJ6sZpFx6osx65+/874Vjtc3/eywZXQvr6SxlD/jfvJb+OU0wEgbcp7ylKBzxVMzzOkn8xhodZ1X+q9EY3KQJ6XjeFo4FY6jEwoLea9IZ/KNFnOI/aS5COy2SKKjgKPO5dO3PCUdrTKPaRu8fbzyiu7l/BS6Myb/9Il+pPPJSh6ewrzZxfrjHvzhWuPIoXAvfkOfDog1j8Bz+azoCxjpn++zt2SOzBhrB9ECyfSiZ5vf6PmJtk8nyVonOMzXzQDp8ResTkvYHycz3PYYDWAE0Oze/QkngiMuI+hsrM7X7Yzo3frDhSmh+tr1g+XypRUSB6AuXRxpT+N1cLgs1fu6cXO16nn86ic2pHQS4fv98Mj2Xgh0dzmurINxc9f5zbVdM4+5elPPXbu5PHZ5/7SPfujX1a9nn1Mka2+5uH8PblnPuwR/11957OJy82AVGjXvJf9/+OmPLi9+0RN3zPn9DmS7Ttczf3ntWL5B95n58d8qhCK5XE2O2/My9/l++zXfd1wtsRPqiz2Ixz4vbcwbOhoTWh8d3Vr291bCf7ex4v8LF24rJLw/VnFrHiM3w+N0eX/DO9pLRszT3p4t06tn/eWz15erV26f5ZSszTIXUdJP16+vziTc3pTSuHrXF/x/xpqEHzMn9Y3Oa9yeSTnTEzN9Zx4+bmyuPS4kgM5AFOP88fYfjZvHWd+ly6okYaZdy1jS6zP96hM+IGetyN1b4f3tfqdTPTO6zDSqrZPK6OgTb8CQ74nX0GQVMjteZz9I4dFX44zH0ObwcNUv3x2n8+exzn2Jxz8e/dFY6bq78blnoLlXNB3OjrVd9tvBwW2bPduuB0mrB92Wc0Tv9Zo9S3fs/UpBnGW3miQm8Cq34bKzMjYbJTQUpeNDVkZ1lD6Y7GtM4vuVJ+E2YBqK9YTBPWhi3k9783iNZ3fkW90p+No9OFgdsEsoBjMelmz7sXQZleHH0SSf2O16+jAE5oJzpm67GW/eXM1V4x3CD/ythX6+tu8++lEl8lfV09GCYjrrq+f2vPirz/UPeJ1pPz/XPeWYNDfx6r3cqqfpe/2bebk2Pfes7Z+mDw/zmpujQvpqwdM897xZFvzdLql+Tw9s33dcf9FxpuV8zY0bqz7gKXqmz9vt4NlVTsttAz3rqWGg10CZPsML8fk2v8TrZ5XP7fmf9WH0wSdes96cx5gsaeteOuVudL0XfxzHn9vhhuPCD/pxe55X+vBer8bYHJyWZ0+yDzPP3IvPjhvDcXO/3a+Tnh8/bc/fceObdeeNGyvQvj33XZNsnUSnbZlx34q3V3Z6Hvf2WO42Z+mt2cad1I9P1O87a9np+dtjslnN6w72nDHHWc5WUwbtduN3N3bFUu9UMiuDNbu55uuOu+cTReR7C/ad45j7nft6e1wZim339qM4Zl68QkBzAnYhK/M3j3Pww8SF8xgDIbXzoOYTsM7FHlC/W0g2V3C8F83nNvRr+/P99HV7Pks0LZx6P20+6vfM9M/9ftxclJxbaM64zGHJsIUhmodCGjO/uedeMrQtd9u86fNx/HKcHM5lCty3/fl+5iV+MNYSvZO1jzff8Dh+vRcPn0bXlDvpfbODbF0IdJ4Xbc1zPM/VSXTZDlVtj3seQ7lt5RGeRKPt+d/u59x2eVquMQdz0vr8nJOeebfxzuG6rmk8sz1YAanjbelx9uQk+vb79vONc9bDx/FDaSD1Z+XoWC2GHgT/n7bv931dHqC7oKNbO0fHny0bQNq5O6Y5MawWOFoBpHVDw4+49pzsrrwjc85Hk3C3uPdxTHTfxHkebkzJxzQp3AQ44Z8Z/m5jn+n0PHT9VI/YeAXXoOc4xTQrmYQmumTMMgA+F8u/X0Wz3fFtA3cvsHbcvdsAb9sAn4pQd7kIPdp1clKOxFme86jcW67EcWMNHMdDM1iZlW3z13fHLThmYDHL3DYdtoHzNv/OfboXDbeNwd1k+CzzMAOOgOW9QP/ch20abRtZ1668Bnd65+/V35N0dXSPhttyPS9E5rlOJ873zf3YBsLbi+jT0njb4J8WtN3rulkf3k9O7AwGt/Vf+Zzt0mvX2lmfWRL9PPdoLym7gpvbQHpbLrZp+SAWj6edx/u97qTAkwpHH/O6w3N0JnCk0tGqgeGByk+1fsCt5WAkbB8dHi67hHK9Pf/CGn3WscN1rYv99QnQG3/fSX7L+6XaA7pvMEwof/JR3nKuzBb6R4MROlyPcUOT+rIuedB94/fn4XiIe5FiCMDe3nJg5bi/yoWa/26ejv19y1ftGq/aGR/OOL/DOKyV/R303JqLsWLMKMzP5PVa82bvzd14PykecBo+qo2t+T3r2E/z6Id+zT3og57DqO3uLmg5dMSWrPg+pbstL3TCSNTd3V1uXL++XHQW2MR/fk+PzM+a/74bv96R7NK8NJZpvjL+d/TtXrGIj5fgx8Q2NjrlLvrkDv5Uq2eSTb8Nb8CWfr0jfjLpmxO7O9Ni/fcd8n9cA8fFqLav25aF+fct+ZxtROO6L9k8LtdhrYPuAEMzT580lpP0l1zcY3j/DruxPfb18+/g42PodSoanCYuOuvhdX8/hofm5882/KTxn8hgD/eCo62w2O29aKvnHhs1e1Dg6OEO7bz1cwqcU+CcAucUOKfAOQXOKfBoUeDEsNqj1d3z3pxT4JwC5xQ4p8A5Bc4pcE6Bh0uBc3D0cOl73vo5Bc4pcE6BcwqcU+CcAp9kFDgHR59kE3be3XMKnFPgnALnFDinwDkFHi4FzsHRw6XveevnFDinwDkFzilwToFzCnySUeD/AZRRnoftqh/MAAAAAElFTkSuQmCC"/>
          <p:cNvSpPr>
            <a:spLocks noChangeAspect="1" noChangeArrowheads="1"/>
          </p:cNvSpPr>
          <p:nvPr/>
        </p:nvSpPr>
        <p:spPr bwMode="auto">
          <a:xfrm>
            <a:off x="31750" y="1619250"/>
            <a:ext cx="5553075" cy="3324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671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1800" b="1" dirty="0"/>
              <a:t>Fundacja Śląskie Hospicjum dla Dzieci Świetlikowo </a:t>
            </a:r>
            <a:br>
              <a:rPr lang="pl-PL" sz="1800" b="1" dirty="0"/>
            </a:br>
            <a:r>
              <a:rPr lang="pl-PL" sz="1800" dirty="0"/>
              <a:t>(środki zbierane były w 2018 r.)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pl-PL" dirty="0"/>
              <a:t>Fundacja od 2009 roku działa na rzecz nieuleczalnie chorych dzieci, prowadząc aktualnie trzy rodzaje wsparcia dla swoich podopiecznych.</a:t>
            </a:r>
          </a:p>
          <a:p>
            <a:r>
              <a:rPr lang="pl-PL" dirty="0"/>
              <a:t>Pierwsze to </a:t>
            </a:r>
            <a:r>
              <a:rPr lang="pl-PL" b="1" dirty="0"/>
              <a:t>Hospicjum Domowe</a:t>
            </a:r>
            <a:r>
              <a:rPr lang="pl-PL" dirty="0"/>
              <a:t>, przeznaczone wyłącznie dla dzieci, w ramach którego od 2009 roku udzielamy bezpłatnie całodobowych świadczeń medycznych małym pacjentom z całego województwa śląskiego. Do hospicjum trafiają dzieci w momencie, gdy lekarze w szpitalu wykorzystali już wszystkie możliwości, dalsze leczenie szpitalne niesie coraz więcej cierpienia, a dziecko i rodzice wolą wrócić do domu. Do domu, do własnego łóżeczka i zabawek. Z daleka od hałasu szpitalnego, w ramiona swoich najbliższych. Bo w domu dzieci mniej się boją…</a:t>
            </a:r>
          </a:p>
          <a:p>
            <a:r>
              <a:rPr lang="pl-PL" dirty="0"/>
              <a:t>Działający w Hospicjum Domowym lekarze, pielęgniarki, fizjoterapeuci, psycholodzy oraz pracownicy socjalni opiekują się przez 24 godziny na dobę, siedem dni w tygodniu, nieuleczalnie chorymi dziećmi, obarczonymi ryzykiem przedwczesnej śmierci, w ich rodzinnych domach na terenie całego województwa śląskiego.</a:t>
            </a:r>
          </a:p>
          <a:p>
            <a:r>
              <a:rPr lang="pl-PL" dirty="0"/>
              <a:t>Od 2017 r. prowadzimy również </a:t>
            </a:r>
            <a:r>
              <a:rPr lang="pl-PL" b="1" dirty="0"/>
              <a:t>Centrum Opieki Dziennej dla Nieuleczalnie Chorych Dzieci</a:t>
            </a:r>
            <a:r>
              <a:rPr lang="pl-PL" dirty="0"/>
              <a:t>. Jest to „drugi dom”, miejsce, w którym ciężko chore dzieci mogą pod okiem fachowej opieki pielęgniarskiej, pedagogicznej, logopedycznej oraz rehabilitacyjnej spędzić dzień. Podopieczni, oprócz wielu różnych terapii, mają możliwość kontaktu z rówieśnikami. Daliśmy im to, czego potrzebowali, a rodzicom odrobinę czasu, aby choć przez chwilę ich życie mogło wrócić na normalne tory. Mamy, korzystając z tego, mogą zadbać o swoje zdrowie, które jest ogromnie ważne w dalszej opiece nad chorym dzieckiem,szczególnie w przypadku gdy mama jest jedynym opiekunem chorego dziecka. Rodzice wolny czas mogą poświęcić pozostałym, zdrowym dzieciom w rodzinie lub zrobić z nim, co chcą, na przykład poświęcić go na odpoczynek.</a:t>
            </a:r>
          </a:p>
          <a:p>
            <a:r>
              <a:rPr lang="pl-PL" dirty="0"/>
              <a:t>Od 2019 roku funkcjonuje u nas </a:t>
            </a:r>
            <a:r>
              <a:rPr lang="pl-PL" b="1" dirty="0"/>
              <a:t>Hospicjum Perinatalne</a:t>
            </a:r>
            <a:r>
              <a:rPr lang="pl-PL" b="1" dirty="0" smtClean="0"/>
              <a:t>. </a:t>
            </a:r>
            <a:r>
              <a:rPr lang="pl-PL" dirty="0" smtClean="0"/>
              <a:t>Opiekujemy </a:t>
            </a:r>
            <a:r>
              <a:rPr lang="pl-PL" dirty="0"/>
              <a:t>się rodzinami oczekującymi dziecka, u którego stwierdzono nieuleczalną wadę rozwojową lub chorobę. Rodzicom oferujemy opiekę lekarską oraz psychologiczną. Wspieramy, kiedy zbliży się czas porodu, organizując miejsce w szpitalu przyjazne matce. Pomagamy również w momencie zgonu dziecka. Oprócz tej pomocy prowadzimy także bezpłatną wypożyczalnię sprzętu medycznego.</a:t>
            </a:r>
          </a:p>
          <a:p>
            <a:endParaRPr lang="en-US" dirty="0"/>
          </a:p>
        </p:txBody>
      </p:sp>
      <p:pic>
        <p:nvPicPr>
          <p:cNvPr id="4" name="Picture 6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601" y="761570"/>
            <a:ext cx="1171575" cy="771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869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1800" b="1" dirty="0"/>
              <a:t>Fundacja Śląskie Hospicjum dla Dzieci Świetlikowo </a:t>
            </a:r>
            <a:br>
              <a:rPr lang="pl-PL" sz="1800" b="1" dirty="0"/>
            </a:br>
            <a:r>
              <a:rPr lang="pl-PL" sz="1800" dirty="0"/>
              <a:t>(środki zbierane były w 2018 r.)</a:t>
            </a:r>
            <a:endParaRPr lang="en-US" sz="1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b="1" dirty="0" err="1" smtClean="0"/>
              <a:t>Kontakt</a:t>
            </a:r>
            <a:r>
              <a:rPr lang="en-US" b="1" dirty="0" smtClean="0"/>
              <a:t>:</a:t>
            </a:r>
            <a:endParaRPr lang="en-US" b="1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dirty="0"/>
              <a:t>43-100 Tychy, Jaroszowicka 113</a:t>
            </a:r>
            <a:br>
              <a:rPr lang="pl-PL" dirty="0"/>
            </a:br>
            <a:r>
              <a:rPr lang="pl-PL" dirty="0"/>
              <a:t>Tel/fax 32/447-40-18 (8:00-15:00)</a:t>
            </a:r>
          </a:p>
          <a:p>
            <a:pPr marL="0" indent="0" algn="ctr">
              <a:buNone/>
            </a:pPr>
            <a:r>
              <a:rPr lang="pl-PL" dirty="0"/>
              <a:t>Kontakt mailowy z Fundacją i Zarządem </a:t>
            </a:r>
            <a:r>
              <a:rPr lang="pl-PL" dirty="0">
                <a:hlinkClick r:id="rId2"/>
              </a:rPr>
              <a:t>fundacja@shd.org.pl</a:t>
            </a:r>
            <a:endParaRPr lang="pl-PL" dirty="0"/>
          </a:p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b="1" dirty="0" err="1" smtClean="0"/>
              <a:t>Prezes</a:t>
            </a:r>
            <a:r>
              <a:rPr lang="en-US" b="1" dirty="0" smtClean="0"/>
              <a:t> </a:t>
            </a:r>
            <a:r>
              <a:rPr lang="en-US" b="1" dirty="0" err="1" smtClean="0"/>
              <a:t>Zarz</a:t>
            </a:r>
            <a:r>
              <a:rPr lang="pl-PL" b="1" dirty="0" smtClean="0"/>
              <a:t>ądu Fundacji</a:t>
            </a:r>
            <a:endParaRPr lang="en-US" b="1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dirty="0" smtClean="0"/>
              <a:t>Natasza Godlewska</a:t>
            </a:r>
            <a:endParaRPr lang="en-US" dirty="0"/>
          </a:p>
        </p:txBody>
      </p:sp>
      <p:pic>
        <p:nvPicPr>
          <p:cNvPr id="9" name="Picture 6" descr="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601" y="761570"/>
            <a:ext cx="1171575" cy="771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0587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6488" y="899528"/>
            <a:ext cx="8761413" cy="706964"/>
          </a:xfrm>
        </p:spPr>
        <p:txBody>
          <a:bodyPr/>
          <a:lstStyle/>
          <a:p>
            <a:r>
              <a:rPr lang="en-US" sz="1800" b="1" dirty="0" err="1" smtClean="0"/>
              <a:t>Salwatoria</a:t>
            </a:r>
            <a:r>
              <a:rPr lang="pl-PL" sz="1800" b="1" dirty="0" smtClean="0"/>
              <a:t>ńskie Stowarzyszenie Hospicyjne, </a:t>
            </a:r>
            <a:br>
              <a:rPr lang="pl-PL" sz="1800" b="1" dirty="0" smtClean="0"/>
            </a:br>
            <a:r>
              <a:rPr lang="pl-PL" sz="1800" b="1" dirty="0" smtClean="0"/>
              <a:t>Hospicjum, im. Jana Pawła II w Bielsku Białej</a:t>
            </a:r>
            <a:r>
              <a:rPr lang="pl-PL" sz="1800" b="1" dirty="0" smtClean="0">
                <a:solidFill>
                  <a:srgbClr val="FF0000"/>
                </a:solidFill>
              </a:rPr>
              <a:t>*</a:t>
            </a:r>
            <a:endParaRPr lang="en-US" sz="18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761" y="2768257"/>
            <a:ext cx="8761412" cy="3416300"/>
          </a:xfrm>
        </p:spPr>
        <p:txBody>
          <a:bodyPr/>
          <a:lstStyle/>
          <a:p>
            <a:pPr marL="0" indent="0">
              <a:buNone/>
            </a:pPr>
            <a:endParaRPr lang="pl-PL" b="1" dirty="0" smtClean="0"/>
          </a:p>
          <a:p>
            <a:pPr marL="0" indent="0">
              <a:buNone/>
            </a:pPr>
            <a:endParaRPr lang="pl-PL" b="1" dirty="0"/>
          </a:p>
          <a:p>
            <a:pPr marL="0" indent="0">
              <a:buNone/>
            </a:pPr>
            <a:r>
              <a:rPr lang="pl-PL" b="1" dirty="0" smtClean="0">
                <a:solidFill>
                  <a:srgbClr val="FF0000"/>
                </a:solidFill>
              </a:rPr>
              <a:t>*</a:t>
            </a:r>
            <a:r>
              <a:rPr lang="pl-PL" dirty="0" smtClean="0"/>
              <a:t>Hospicjum rekomendowane przez lekarza pediatrę, Dr. Pieczuro z New Jersey, która od lat wspiera Hospicjum w Bielsku Białej, jak również bardzo intensywnie wspiera coroczny program PSFCU „Świąteczny Uśmiech Dziecka”, zachęcając swoich pacjentów i ich rodziców do wsparcia akcji.</a:t>
            </a:r>
          </a:p>
          <a:p>
            <a:pPr marL="0" indent="0">
              <a:buNone/>
            </a:pPr>
            <a:endParaRPr lang="en-US" b="1" dirty="0"/>
          </a:p>
        </p:txBody>
      </p:sp>
      <p:pic>
        <p:nvPicPr>
          <p:cNvPr id="1026" name="Picture 2" descr="http://hospicjumbielsko.pl/wp-content/uploads/2016/09/LOGOsshS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735" y="540569"/>
            <a:ext cx="1195504" cy="1255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6082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120758" y="671904"/>
            <a:ext cx="1337830" cy="59108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12122">
              <a:spcBef>
                <a:spcPts val="68"/>
              </a:spcBef>
            </a:pPr>
            <a:r>
              <a:rPr sz="784" spc="7" dirty="0">
                <a:solidFill>
                  <a:srgbClr val="262626"/>
                </a:solidFill>
                <a:latin typeface="Times New Roman"/>
                <a:cs typeface="Times New Roman"/>
              </a:rPr>
              <a:t>Szanowny</a:t>
            </a:r>
            <a:r>
              <a:rPr sz="784" spc="72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784" spc="3" dirty="0">
                <a:solidFill>
                  <a:srgbClr val="262626"/>
                </a:solidFill>
                <a:latin typeface="Times New Roman"/>
                <a:cs typeface="Times New Roman"/>
              </a:rPr>
              <a:t>Pan</a:t>
            </a:r>
            <a:endParaRPr sz="784">
              <a:latin typeface="Times New Roman"/>
              <a:cs typeface="Times New Roman"/>
            </a:endParaRPr>
          </a:p>
          <a:p>
            <a:pPr>
              <a:spcBef>
                <a:spcPts val="3"/>
              </a:spcBef>
            </a:pPr>
            <a:endParaRPr sz="716">
              <a:latin typeface="Times New Roman"/>
              <a:cs typeface="Times New Roman"/>
            </a:endParaRPr>
          </a:p>
          <a:p>
            <a:pPr marL="10391">
              <a:spcBef>
                <a:spcPts val="3"/>
              </a:spcBef>
            </a:pPr>
            <a:r>
              <a:rPr sz="784" spc="7" dirty="0">
                <a:solidFill>
                  <a:srgbClr val="262626"/>
                </a:solidFill>
                <a:latin typeface="Times New Roman"/>
                <a:cs typeface="Times New Roman"/>
              </a:rPr>
              <a:t>Bogdan</a:t>
            </a:r>
            <a:r>
              <a:rPr sz="784" spc="58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784" spc="7" dirty="0">
                <a:solidFill>
                  <a:srgbClr val="262626"/>
                </a:solidFill>
                <a:latin typeface="Times New Roman"/>
                <a:cs typeface="Times New Roman"/>
              </a:rPr>
              <a:t>Chmielewski</a:t>
            </a:r>
            <a:endParaRPr sz="784">
              <a:latin typeface="Times New Roman"/>
              <a:cs typeface="Times New Roman"/>
            </a:endParaRPr>
          </a:p>
          <a:p>
            <a:pPr>
              <a:spcBef>
                <a:spcPts val="3"/>
              </a:spcBef>
            </a:pPr>
            <a:endParaRPr sz="716">
              <a:latin typeface="Times New Roman"/>
              <a:cs typeface="Times New Roman"/>
            </a:endParaRPr>
          </a:p>
          <a:p>
            <a:pPr marL="8659"/>
            <a:r>
              <a:rPr sz="784" spc="10" dirty="0">
                <a:solidFill>
                  <a:srgbClr val="262626"/>
                </a:solidFill>
                <a:latin typeface="Times New Roman"/>
                <a:cs typeface="Times New Roman"/>
              </a:rPr>
              <a:t>Dyrektor </a:t>
            </a:r>
            <a:r>
              <a:rPr sz="784" spc="14" dirty="0">
                <a:solidFill>
                  <a:srgbClr val="262626"/>
                </a:solidFill>
                <a:latin typeface="Times New Roman"/>
                <a:cs typeface="Times New Roman"/>
              </a:rPr>
              <a:t>Wykonawczy</a:t>
            </a:r>
            <a:r>
              <a:rPr sz="784" spc="41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784" spc="14" dirty="0">
                <a:solidFill>
                  <a:srgbClr val="262626"/>
                </a:solidFill>
                <a:latin typeface="Times New Roman"/>
                <a:cs typeface="Times New Roman"/>
              </a:rPr>
              <a:t>PSFCU</a:t>
            </a:r>
            <a:endParaRPr sz="784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402792" y="1579089"/>
            <a:ext cx="726498" cy="129418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784" spc="3" dirty="0">
                <a:solidFill>
                  <a:srgbClr val="262626"/>
                </a:solidFill>
                <a:latin typeface="Times New Roman"/>
                <a:cs typeface="Times New Roman"/>
              </a:rPr>
              <a:t>January </a:t>
            </a:r>
            <a:r>
              <a:rPr sz="784" spc="17" dirty="0">
                <a:solidFill>
                  <a:srgbClr val="262626"/>
                </a:solidFill>
                <a:latin typeface="Times New Roman"/>
                <a:cs typeface="Times New Roman"/>
              </a:rPr>
              <a:t>22,</a:t>
            </a:r>
            <a:r>
              <a:rPr sz="784" spc="-14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784" spc="14" dirty="0">
                <a:solidFill>
                  <a:srgbClr val="262626"/>
                </a:solidFill>
                <a:latin typeface="Times New Roman"/>
                <a:cs typeface="Times New Roman"/>
              </a:rPr>
              <a:t>2021</a:t>
            </a:r>
            <a:endParaRPr sz="784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120433" y="1795482"/>
            <a:ext cx="1230024" cy="129418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784" spc="7" dirty="0">
                <a:solidFill>
                  <a:srgbClr val="262626"/>
                </a:solidFill>
                <a:latin typeface="Times New Roman"/>
                <a:cs typeface="Times New Roman"/>
              </a:rPr>
              <a:t>Szanowny </a:t>
            </a:r>
            <a:r>
              <a:rPr sz="784" spc="10" dirty="0">
                <a:solidFill>
                  <a:srgbClr val="262626"/>
                </a:solidFill>
                <a:latin typeface="Times New Roman"/>
                <a:cs typeface="Times New Roman"/>
              </a:rPr>
              <a:t>Panie</a:t>
            </a:r>
            <a:r>
              <a:rPr sz="784" spc="31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784" spc="7" dirty="0">
                <a:solidFill>
                  <a:srgbClr val="262626"/>
                </a:solidFill>
                <a:latin typeface="Times New Roman"/>
                <a:cs typeface="Times New Roman"/>
              </a:rPr>
              <a:t>Dyrektorze!</a:t>
            </a:r>
            <a:endParaRPr sz="784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009437" y="2225146"/>
            <a:ext cx="3997902" cy="2310399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13421" marR="421686" indent="129017">
              <a:lnSpc>
                <a:spcPct val="114900"/>
              </a:lnSpc>
              <a:spcBef>
                <a:spcPts val="68"/>
              </a:spcBef>
            </a:pPr>
            <a:r>
              <a:rPr sz="784" spc="20" dirty="0">
                <a:solidFill>
                  <a:srgbClr val="262626"/>
                </a:solidFill>
                <a:latin typeface="Times New Roman"/>
                <a:cs typeface="Times New Roman"/>
              </a:rPr>
              <a:t>Od </a:t>
            </a:r>
            <a:r>
              <a:rPr sz="784" spc="17" dirty="0">
                <a:solidFill>
                  <a:srgbClr val="262626"/>
                </a:solidFill>
                <a:latin typeface="Times New Roman"/>
                <a:cs typeface="Times New Roman"/>
              </a:rPr>
              <a:t>7 </a:t>
            </a:r>
            <a:r>
              <a:rPr sz="784" spc="14" dirty="0">
                <a:solidFill>
                  <a:srgbClr val="262626"/>
                </a:solidFill>
                <a:latin typeface="Times New Roman"/>
                <a:cs typeface="Times New Roman"/>
              </a:rPr>
              <a:t>lat </a:t>
            </a:r>
            <a:r>
              <a:rPr sz="784" spc="20" dirty="0">
                <a:solidFill>
                  <a:srgbClr val="262626"/>
                </a:solidFill>
                <a:latin typeface="Times New Roman"/>
                <a:cs typeface="Times New Roman"/>
              </a:rPr>
              <a:t>w </a:t>
            </a:r>
            <a:r>
              <a:rPr sz="784" spc="14" dirty="0">
                <a:solidFill>
                  <a:srgbClr val="262626"/>
                </a:solidFill>
                <a:latin typeface="Times New Roman"/>
                <a:cs typeface="Times New Roman"/>
              </a:rPr>
              <a:t>okresie </a:t>
            </a:r>
            <a:r>
              <a:rPr sz="784" spc="7" dirty="0">
                <a:solidFill>
                  <a:srgbClr val="262626"/>
                </a:solidFill>
                <a:latin typeface="Times New Roman"/>
                <a:cs typeface="Times New Roman"/>
              </a:rPr>
              <a:t>Adwentu </a:t>
            </a:r>
            <a:r>
              <a:rPr sz="784" spc="20" dirty="0">
                <a:solidFill>
                  <a:srgbClr val="262626"/>
                </a:solidFill>
                <a:latin typeface="Times New Roman"/>
                <a:cs typeface="Times New Roman"/>
              </a:rPr>
              <a:t>i </a:t>
            </a:r>
            <a:r>
              <a:rPr sz="784" spc="7" dirty="0">
                <a:solidFill>
                  <a:srgbClr val="262626"/>
                </a:solidFill>
                <a:latin typeface="Times New Roman"/>
                <a:cs typeface="Times New Roman"/>
              </a:rPr>
              <a:t>Swiat </a:t>
            </a:r>
            <a:r>
              <a:rPr sz="784" spc="14" dirty="0">
                <a:solidFill>
                  <a:srgbClr val="262626"/>
                </a:solidFill>
                <a:latin typeface="Times New Roman"/>
                <a:cs typeface="Times New Roman"/>
              </a:rPr>
              <a:t>Bozego </a:t>
            </a:r>
            <a:r>
              <a:rPr sz="784" spc="7" dirty="0">
                <a:solidFill>
                  <a:srgbClr val="262626"/>
                </a:solidFill>
                <a:latin typeface="Times New Roman"/>
                <a:cs typeface="Times New Roman"/>
              </a:rPr>
              <a:t>Narodzenia </a:t>
            </a:r>
            <a:r>
              <a:rPr sz="784" spc="17" dirty="0">
                <a:solidFill>
                  <a:srgbClr val="262626"/>
                </a:solidFill>
                <a:latin typeface="Times New Roman"/>
                <a:cs typeface="Times New Roman"/>
              </a:rPr>
              <a:t>PSFUC </a:t>
            </a:r>
            <a:r>
              <a:rPr sz="784" spc="10" dirty="0">
                <a:solidFill>
                  <a:srgbClr val="262626"/>
                </a:solidFill>
                <a:latin typeface="Times New Roman"/>
                <a:cs typeface="Times New Roman"/>
              </a:rPr>
              <a:t>organizuje </a:t>
            </a:r>
            <a:r>
              <a:rPr sz="784" spc="-7" dirty="0">
                <a:solidFill>
                  <a:srgbClr val="262626"/>
                </a:solidFill>
                <a:latin typeface="Times New Roman"/>
                <a:cs typeface="Times New Roman"/>
              </a:rPr>
              <a:t>akcjy  </a:t>
            </a:r>
            <a:r>
              <a:rPr sz="784" spc="-37" dirty="0">
                <a:solidFill>
                  <a:srgbClr val="262626"/>
                </a:solidFill>
                <a:latin typeface="Times New Roman"/>
                <a:cs typeface="Times New Roman"/>
              </a:rPr>
              <a:t>charytatywn&lt;}-: </a:t>
            </a:r>
            <a:r>
              <a:rPr sz="784" spc="-44" dirty="0">
                <a:solidFill>
                  <a:srgbClr val="262626"/>
                </a:solidFill>
                <a:latin typeface="Times New Roman"/>
                <a:cs typeface="Times New Roman"/>
              </a:rPr>
              <a:t>"Swi&lt;},teczny </a:t>
            </a:r>
            <a:r>
              <a:rPr sz="784" spc="14" dirty="0">
                <a:solidFill>
                  <a:srgbClr val="262626"/>
                </a:solidFill>
                <a:latin typeface="Times New Roman"/>
                <a:cs typeface="Times New Roman"/>
              </a:rPr>
              <a:t>Usmiech </a:t>
            </a:r>
            <a:r>
              <a:rPr sz="784" spc="7" dirty="0">
                <a:solidFill>
                  <a:srgbClr val="262626"/>
                </a:solidFill>
                <a:latin typeface="Times New Roman"/>
                <a:cs typeface="Times New Roman"/>
              </a:rPr>
              <a:t>Dziecka". </a:t>
            </a:r>
            <a:r>
              <a:rPr sz="784" spc="14" dirty="0">
                <a:solidFill>
                  <a:srgbClr val="262626"/>
                </a:solidFill>
                <a:latin typeface="Times New Roman"/>
                <a:cs typeface="Times New Roman"/>
              </a:rPr>
              <a:t>Celem </a:t>
            </a:r>
            <a:r>
              <a:rPr sz="784" spc="27" dirty="0">
                <a:solidFill>
                  <a:srgbClr val="262626"/>
                </a:solidFill>
                <a:latin typeface="Times New Roman"/>
                <a:cs typeface="Times New Roman"/>
              </a:rPr>
              <a:t>akcjijest </a:t>
            </a:r>
            <a:r>
              <a:rPr sz="784" spc="7" dirty="0">
                <a:solidFill>
                  <a:srgbClr val="262626"/>
                </a:solidFill>
                <a:latin typeface="Times New Roman"/>
                <a:cs typeface="Times New Roman"/>
              </a:rPr>
              <a:t>wspieranie </a:t>
            </a:r>
            <a:r>
              <a:rPr sz="784" spc="3" dirty="0">
                <a:solidFill>
                  <a:srgbClr val="262626"/>
                </a:solidFill>
                <a:latin typeface="Times New Roman"/>
                <a:cs typeface="Times New Roman"/>
              </a:rPr>
              <a:t>fostytucji  </a:t>
            </a:r>
            <a:r>
              <a:rPr sz="784" spc="-37" dirty="0">
                <a:solidFill>
                  <a:srgbClr val="262626"/>
                </a:solidFill>
                <a:latin typeface="Times New Roman"/>
                <a:cs typeface="Times New Roman"/>
              </a:rPr>
              <a:t>pomagaj&lt;}-cych </a:t>
            </a:r>
            <a:r>
              <a:rPr sz="784" spc="10" dirty="0">
                <a:solidFill>
                  <a:srgbClr val="262626"/>
                </a:solidFill>
                <a:latin typeface="Times New Roman"/>
                <a:cs typeface="Times New Roman"/>
              </a:rPr>
              <a:t>dzieciom </a:t>
            </a:r>
            <a:r>
              <a:rPr sz="784" spc="37" dirty="0">
                <a:solidFill>
                  <a:srgbClr val="262626"/>
                </a:solidFill>
                <a:latin typeface="Times New Roman"/>
                <a:cs typeface="Times New Roman"/>
              </a:rPr>
              <a:t>w </a:t>
            </a:r>
            <a:r>
              <a:rPr sz="784" spc="7" dirty="0">
                <a:solidFill>
                  <a:srgbClr val="262626"/>
                </a:solidFill>
                <a:latin typeface="Times New Roman"/>
                <a:cs typeface="Times New Roman"/>
              </a:rPr>
              <a:t>Polsce, </a:t>
            </a:r>
            <a:r>
              <a:rPr sz="784" spc="17" dirty="0">
                <a:solidFill>
                  <a:srgbClr val="262626"/>
                </a:solidFill>
                <a:latin typeface="Times New Roman"/>
                <a:cs typeface="Times New Roman"/>
              </a:rPr>
              <a:t>na </a:t>
            </a:r>
            <a:r>
              <a:rPr sz="784" spc="7" dirty="0">
                <a:solidFill>
                  <a:srgbClr val="262626"/>
                </a:solidFill>
                <a:latin typeface="Times New Roman"/>
                <a:cs typeface="Times New Roman"/>
              </a:rPr>
              <a:t>Litwie </a:t>
            </a:r>
            <a:r>
              <a:rPr sz="784" spc="20" dirty="0">
                <a:solidFill>
                  <a:srgbClr val="262626"/>
                </a:solidFill>
                <a:latin typeface="Times New Roman"/>
                <a:cs typeface="Times New Roman"/>
              </a:rPr>
              <a:t>i </a:t>
            </a:r>
            <a:r>
              <a:rPr sz="784" spc="55" dirty="0">
                <a:solidFill>
                  <a:srgbClr val="262626"/>
                </a:solidFill>
                <a:latin typeface="Times New Roman"/>
                <a:cs typeface="Times New Roman"/>
              </a:rPr>
              <a:t>w </a:t>
            </a:r>
            <a:r>
              <a:rPr sz="784" spc="10" dirty="0">
                <a:solidFill>
                  <a:srgbClr val="262626"/>
                </a:solidFill>
                <a:latin typeface="Times New Roman"/>
                <a:cs typeface="Times New Roman"/>
              </a:rPr>
              <a:t>Stanach</a:t>
            </a:r>
            <a:r>
              <a:rPr sz="784" spc="7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784" spc="14" dirty="0">
                <a:solidFill>
                  <a:srgbClr val="262626"/>
                </a:solidFill>
                <a:latin typeface="Times New Roman"/>
                <a:cs typeface="Times New Roman"/>
              </a:rPr>
              <a:t>Zjednoczonych.</a:t>
            </a:r>
            <a:endParaRPr sz="784" dirty="0">
              <a:latin typeface="Times New Roman"/>
              <a:cs typeface="Times New Roman"/>
            </a:endParaRPr>
          </a:p>
          <a:p>
            <a:pPr marL="13421" marR="185733" indent="-2165">
              <a:lnSpc>
                <a:spcPct val="114900"/>
              </a:lnSpc>
              <a:spcBef>
                <a:spcPts val="689"/>
              </a:spcBef>
            </a:pPr>
            <a:r>
              <a:rPr sz="784" spc="7" dirty="0">
                <a:solidFill>
                  <a:srgbClr val="262626"/>
                </a:solidFill>
                <a:latin typeface="Times New Roman"/>
                <a:cs typeface="Times New Roman"/>
              </a:rPr>
              <a:t>Wsparcie </a:t>
            </a:r>
            <a:r>
              <a:rPr sz="784" spc="10" dirty="0">
                <a:solidFill>
                  <a:srgbClr val="262626"/>
                </a:solidFill>
                <a:latin typeface="Times New Roman"/>
                <a:cs typeface="Times New Roman"/>
              </a:rPr>
              <a:t>trafia glownie </a:t>
            </a:r>
            <a:r>
              <a:rPr sz="784" spc="7" dirty="0">
                <a:solidFill>
                  <a:srgbClr val="262626"/>
                </a:solidFill>
                <a:latin typeface="Times New Roman"/>
                <a:cs typeface="Times New Roman"/>
              </a:rPr>
              <a:t>(choc </a:t>
            </a:r>
            <a:r>
              <a:rPr sz="784" spc="14" dirty="0">
                <a:solidFill>
                  <a:srgbClr val="262626"/>
                </a:solidFill>
                <a:latin typeface="Times New Roman"/>
                <a:cs typeface="Times New Roman"/>
              </a:rPr>
              <a:t>nie </a:t>
            </a:r>
            <a:r>
              <a:rPr sz="784" spc="7" dirty="0">
                <a:solidFill>
                  <a:srgbClr val="262626"/>
                </a:solidFill>
                <a:latin typeface="Times New Roman"/>
                <a:cs typeface="Times New Roman"/>
              </a:rPr>
              <a:t>tylko) </a:t>
            </a:r>
            <a:r>
              <a:rPr sz="784" spc="10" dirty="0">
                <a:solidFill>
                  <a:srgbClr val="262626"/>
                </a:solidFill>
                <a:latin typeface="Times New Roman"/>
                <a:cs typeface="Times New Roman"/>
              </a:rPr>
              <a:t>do osrodk6w </a:t>
            </a:r>
            <a:r>
              <a:rPr sz="784" spc="20" dirty="0">
                <a:solidFill>
                  <a:srgbClr val="262626"/>
                </a:solidFill>
                <a:latin typeface="Times New Roman"/>
                <a:cs typeface="Times New Roman"/>
              </a:rPr>
              <a:t>i </a:t>
            </a:r>
            <a:r>
              <a:rPr sz="784" spc="7" dirty="0">
                <a:solidFill>
                  <a:srgbClr val="262626"/>
                </a:solidFill>
                <a:latin typeface="Times New Roman"/>
                <a:cs typeface="Times New Roman"/>
              </a:rPr>
              <a:t>organizacji </a:t>
            </a:r>
            <a:r>
              <a:rPr sz="784" spc="-55" dirty="0">
                <a:solidFill>
                  <a:srgbClr val="262626"/>
                </a:solidFill>
                <a:latin typeface="Times New Roman"/>
                <a:cs typeface="Times New Roman"/>
              </a:rPr>
              <a:t>zajmuj&lt;}-cych </a:t>
            </a:r>
            <a:r>
              <a:rPr sz="784" spc="-10" dirty="0">
                <a:solidFill>
                  <a:srgbClr val="262626"/>
                </a:solidFill>
                <a:latin typeface="Times New Roman"/>
                <a:cs typeface="Times New Roman"/>
              </a:rPr>
              <a:t>siy </a:t>
            </a:r>
            <a:r>
              <a:rPr sz="784" spc="-51" dirty="0">
                <a:solidFill>
                  <a:srgbClr val="262626"/>
                </a:solidFill>
                <a:latin typeface="Times New Roman"/>
                <a:cs typeface="Times New Roman"/>
              </a:rPr>
              <a:t>opiek&lt;l,  paliatywn&lt;}-.</a:t>
            </a:r>
            <a:endParaRPr sz="784" dirty="0">
              <a:latin typeface="Times New Roman"/>
              <a:cs typeface="Times New Roman"/>
            </a:endParaRPr>
          </a:p>
          <a:p>
            <a:pPr marL="11689" marR="190062">
              <a:lnSpc>
                <a:spcPct val="114900"/>
              </a:lnSpc>
              <a:spcBef>
                <a:spcPts val="689"/>
              </a:spcBef>
            </a:pPr>
            <a:r>
              <a:rPr sz="784" spc="31" dirty="0">
                <a:solidFill>
                  <a:srgbClr val="262626"/>
                </a:solidFill>
                <a:latin typeface="Times New Roman"/>
                <a:cs typeface="Times New Roman"/>
              </a:rPr>
              <a:t>W </a:t>
            </a:r>
            <a:r>
              <a:rPr sz="784" spc="-65" dirty="0">
                <a:solidFill>
                  <a:srgbClr val="262626"/>
                </a:solidFill>
                <a:latin typeface="Times New Roman"/>
                <a:cs typeface="Times New Roman"/>
              </a:rPr>
              <a:t>zwi&lt;l,Zku </a:t>
            </a:r>
            <a:r>
              <a:rPr sz="784" spc="17" dirty="0">
                <a:solidFill>
                  <a:srgbClr val="262626"/>
                </a:solidFill>
                <a:latin typeface="Times New Roman"/>
                <a:cs typeface="Times New Roman"/>
              </a:rPr>
              <a:t>z tym </a:t>
            </a:r>
            <a:r>
              <a:rPr sz="784" spc="7" dirty="0">
                <a:solidFill>
                  <a:srgbClr val="262626"/>
                </a:solidFill>
                <a:latin typeface="Times New Roman"/>
                <a:cs typeface="Times New Roman"/>
              </a:rPr>
              <a:t>zwracamy </a:t>
            </a:r>
            <a:r>
              <a:rPr sz="784" spc="-10" dirty="0">
                <a:solidFill>
                  <a:srgbClr val="262626"/>
                </a:solidFill>
                <a:latin typeface="Times New Roman"/>
                <a:cs typeface="Times New Roman"/>
              </a:rPr>
              <a:t>siy </a:t>
            </a:r>
            <a:r>
              <a:rPr sz="784" spc="-7" dirty="0">
                <a:solidFill>
                  <a:srgbClr val="262626"/>
                </a:solidFill>
                <a:latin typeface="Times New Roman"/>
                <a:cs typeface="Times New Roman"/>
              </a:rPr>
              <a:t>z </a:t>
            </a:r>
            <a:r>
              <a:rPr sz="784" spc="10" dirty="0">
                <a:solidFill>
                  <a:srgbClr val="262626"/>
                </a:solidFill>
                <a:latin typeface="Times New Roman"/>
                <a:cs typeface="Times New Roman"/>
              </a:rPr>
              <a:t>uprzejma prosba, aby </a:t>
            </a:r>
            <a:r>
              <a:rPr sz="784" spc="20" dirty="0">
                <a:solidFill>
                  <a:srgbClr val="262626"/>
                </a:solidFill>
                <a:latin typeface="Times New Roman"/>
                <a:cs typeface="Times New Roman"/>
              </a:rPr>
              <a:t>w </a:t>
            </a:r>
            <a:r>
              <a:rPr sz="784" spc="14" dirty="0">
                <a:solidFill>
                  <a:srgbClr val="262626"/>
                </a:solidFill>
                <a:latin typeface="Times New Roman"/>
                <a:cs typeface="Times New Roman"/>
              </a:rPr>
              <a:t>tym </a:t>
            </a:r>
            <a:r>
              <a:rPr sz="784" spc="10" dirty="0">
                <a:solidFill>
                  <a:srgbClr val="262626"/>
                </a:solidFill>
                <a:latin typeface="Times New Roman"/>
                <a:cs typeface="Times New Roman"/>
              </a:rPr>
              <a:t>roku </a:t>
            </a:r>
            <a:r>
              <a:rPr sz="784" spc="7" dirty="0">
                <a:solidFill>
                  <a:srgbClr val="262626"/>
                </a:solidFill>
                <a:latin typeface="Times New Roman"/>
                <a:cs typeface="Times New Roman"/>
              </a:rPr>
              <a:t>kalendarzowym wsr6d  </a:t>
            </a:r>
            <a:r>
              <a:rPr sz="784" spc="10" dirty="0">
                <a:solidFill>
                  <a:srgbClr val="262626"/>
                </a:solidFill>
                <a:latin typeface="Times New Roman"/>
                <a:cs typeface="Times New Roman"/>
              </a:rPr>
              <a:t>plac6wek, kt6re </a:t>
            </a:r>
            <a:r>
              <a:rPr sz="784" spc="-58" dirty="0">
                <a:solidFill>
                  <a:srgbClr val="262626"/>
                </a:solidFill>
                <a:latin typeface="Times New Roman"/>
                <a:cs typeface="Times New Roman"/>
              </a:rPr>
              <a:t>otrzymaj&lt;}- </a:t>
            </a:r>
            <a:r>
              <a:rPr sz="784" spc="10" dirty="0">
                <a:solidFill>
                  <a:srgbClr val="262626"/>
                </a:solidFill>
                <a:latin typeface="Times New Roman"/>
                <a:cs typeface="Times New Roman"/>
              </a:rPr>
              <a:t>pomoc </a:t>
            </a:r>
            <a:r>
              <a:rPr sz="784" spc="31" dirty="0">
                <a:solidFill>
                  <a:srgbClr val="262626"/>
                </a:solidFill>
                <a:latin typeface="Times New Roman"/>
                <a:cs typeface="Times New Roman"/>
              </a:rPr>
              <a:t>od </a:t>
            </a:r>
            <a:r>
              <a:rPr sz="784" spc="10" dirty="0">
                <a:solidFill>
                  <a:srgbClr val="262626"/>
                </a:solidFill>
                <a:latin typeface="Times New Roman"/>
                <a:cs typeface="Times New Roman"/>
              </a:rPr>
              <a:t>PSFUC znalazlo </a:t>
            </a:r>
            <a:r>
              <a:rPr sz="784" spc="-7" dirty="0">
                <a:solidFill>
                  <a:srgbClr val="262626"/>
                </a:solidFill>
                <a:latin typeface="Times New Roman"/>
                <a:cs typeface="Times New Roman"/>
              </a:rPr>
              <a:t>siy </a:t>
            </a:r>
            <a:r>
              <a:rPr sz="784" spc="10" dirty="0">
                <a:solidFill>
                  <a:srgbClr val="262626"/>
                </a:solidFill>
                <a:latin typeface="Times New Roman"/>
                <a:cs typeface="Times New Roman"/>
              </a:rPr>
              <a:t>hospicjum im. Jana Pawla </a:t>
            </a:r>
            <a:r>
              <a:rPr sz="784" spc="14" dirty="0">
                <a:solidFill>
                  <a:srgbClr val="262626"/>
                </a:solidFill>
                <a:latin typeface="Times New Roman"/>
                <a:cs typeface="Times New Roman"/>
              </a:rPr>
              <a:t>II </a:t>
            </a:r>
            <a:r>
              <a:rPr sz="784" spc="37" dirty="0">
                <a:solidFill>
                  <a:srgbClr val="262626"/>
                </a:solidFill>
                <a:latin typeface="Times New Roman"/>
                <a:cs typeface="Times New Roman"/>
              </a:rPr>
              <a:t>w  </a:t>
            </a:r>
            <a:r>
              <a:rPr sz="784" spc="10" dirty="0">
                <a:solidFill>
                  <a:srgbClr val="262626"/>
                </a:solidFill>
                <a:latin typeface="Times New Roman"/>
                <a:cs typeface="Times New Roman"/>
              </a:rPr>
              <a:t>Bielsku-Bialej.</a:t>
            </a:r>
            <a:endParaRPr sz="784" dirty="0">
              <a:latin typeface="Times New Roman"/>
              <a:cs typeface="Times New Roman"/>
            </a:endParaRPr>
          </a:p>
          <a:p>
            <a:pPr marL="9525" marR="3464" indent="1732">
              <a:lnSpc>
                <a:spcPct val="114900"/>
              </a:lnSpc>
              <a:spcBef>
                <a:spcPts val="685"/>
              </a:spcBef>
            </a:pPr>
            <a:r>
              <a:rPr sz="784" spc="7" dirty="0">
                <a:solidFill>
                  <a:srgbClr val="262626"/>
                </a:solidFill>
                <a:latin typeface="Times New Roman"/>
                <a:cs typeface="Times New Roman"/>
              </a:rPr>
              <a:t>Plac6wka </a:t>
            </a:r>
            <a:r>
              <a:rPr sz="784" spc="14" dirty="0">
                <a:solidFill>
                  <a:srgbClr val="262626"/>
                </a:solidFill>
                <a:latin typeface="Times New Roman"/>
                <a:cs typeface="Times New Roman"/>
              </a:rPr>
              <a:t>przeznaczona </a:t>
            </a:r>
            <a:r>
              <a:rPr sz="784" spc="3" dirty="0">
                <a:solidFill>
                  <a:srgbClr val="262626"/>
                </a:solidFill>
                <a:latin typeface="Times New Roman"/>
                <a:cs typeface="Times New Roman"/>
              </a:rPr>
              <a:t>jest </a:t>
            </a:r>
            <a:r>
              <a:rPr sz="784" spc="10" dirty="0">
                <a:solidFill>
                  <a:srgbClr val="262626"/>
                </a:solidFill>
                <a:latin typeface="Times New Roman"/>
                <a:cs typeface="Times New Roman"/>
              </a:rPr>
              <a:t>dla </a:t>
            </a:r>
            <a:r>
              <a:rPr sz="784" spc="17" dirty="0">
                <a:solidFill>
                  <a:srgbClr val="262626"/>
                </a:solidFill>
                <a:latin typeface="Times New Roman"/>
                <a:cs typeface="Times New Roman"/>
              </a:rPr>
              <a:t>os6b </a:t>
            </a:r>
            <a:r>
              <a:rPr sz="784" spc="10" dirty="0">
                <a:solidFill>
                  <a:srgbClr val="262626"/>
                </a:solidFill>
                <a:latin typeface="Times New Roman"/>
                <a:cs typeface="Times New Roman"/>
              </a:rPr>
              <a:t>doroslych, </a:t>
            </a:r>
            <a:r>
              <a:rPr sz="784" spc="14" dirty="0">
                <a:solidFill>
                  <a:srgbClr val="262626"/>
                </a:solidFill>
                <a:latin typeface="Times New Roman"/>
                <a:cs typeface="Times New Roman"/>
              </a:rPr>
              <a:t>ale poniewaz </a:t>
            </a:r>
            <a:r>
              <a:rPr sz="784" spc="37" dirty="0">
                <a:solidFill>
                  <a:srgbClr val="262626"/>
                </a:solidFill>
                <a:latin typeface="Times New Roman"/>
                <a:cs typeface="Times New Roman"/>
              </a:rPr>
              <a:t>w </a:t>
            </a:r>
            <a:r>
              <a:rPr sz="784" spc="10" dirty="0">
                <a:solidFill>
                  <a:srgbClr val="262626"/>
                </a:solidFill>
                <a:latin typeface="Times New Roman"/>
                <a:cs typeface="Times New Roman"/>
              </a:rPr>
              <a:t>Bielsku-Bialej </a:t>
            </a:r>
            <a:r>
              <a:rPr sz="784" spc="20" dirty="0">
                <a:solidFill>
                  <a:srgbClr val="262626"/>
                </a:solidFill>
                <a:latin typeface="Times New Roman"/>
                <a:cs typeface="Times New Roman"/>
              </a:rPr>
              <a:t>i </a:t>
            </a:r>
            <a:r>
              <a:rPr sz="784" spc="10" dirty="0">
                <a:solidFill>
                  <a:srgbClr val="262626"/>
                </a:solidFill>
                <a:latin typeface="Times New Roman"/>
                <a:cs typeface="Times New Roman"/>
              </a:rPr>
              <a:t>okolicach </a:t>
            </a:r>
            <a:r>
              <a:rPr sz="784" spc="14" dirty="0">
                <a:solidFill>
                  <a:srgbClr val="262626"/>
                </a:solidFill>
                <a:latin typeface="Times New Roman"/>
                <a:cs typeface="Times New Roman"/>
              </a:rPr>
              <a:t>nie  </a:t>
            </a:r>
            <a:r>
              <a:rPr sz="784" spc="10" dirty="0">
                <a:solidFill>
                  <a:srgbClr val="262626"/>
                </a:solidFill>
                <a:latin typeface="Times New Roman"/>
                <a:cs typeface="Times New Roman"/>
              </a:rPr>
              <a:t>ma </a:t>
            </a:r>
            <a:r>
              <a:rPr sz="784" spc="14" dirty="0">
                <a:solidFill>
                  <a:srgbClr val="262626"/>
                </a:solidFill>
                <a:latin typeface="Times New Roman"/>
                <a:cs typeface="Times New Roman"/>
              </a:rPr>
              <a:t>osrodka </a:t>
            </a:r>
            <a:r>
              <a:rPr sz="784" spc="10" dirty="0">
                <a:solidFill>
                  <a:srgbClr val="262626"/>
                </a:solidFill>
                <a:latin typeface="Times New Roman"/>
                <a:cs typeface="Times New Roman"/>
              </a:rPr>
              <a:t>opieki </a:t>
            </a:r>
            <a:r>
              <a:rPr sz="784" spc="14" dirty="0">
                <a:solidFill>
                  <a:srgbClr val="262626"/>
                </a:solidFill>
                <a:latin typeface="Times New Roman"/>
                <a:cs typeface="Times New Roman"/>
              </a:rPr>
              <a:t>paliatywnej dla </a:t>
            </a:r>
            <a:r>
              <a:rPr sz="784" spc="10" dirty="0">
                <a:solidFill>
                  <a:srgbClr val="262626"/>
                </a:solidFill>
                <a:latin typeface="Times New Roman"/>
                <a:cs typeface="Times New Roman"/>
              </a:rPr>
              <a:t>dzieci, pacjenci </a:t>
            </a:r>
            <a:r>
              <a:rPr sz="784" spc="14" dirty="0">
                <a:solidFill>
                  <a:srgbClr val="262626"/>
                </a:solidFill>
                <a:latin typeface="Times New Roman"/>
                <a:cs typeface="Times New Roman"/>
              </a:rPr>
              <a:t>ponizej 18-go </a:t>
            </a:r>
            <a:r>
              <a:rPr sz="784" spc="10" dirty="0">
                <a:solidFill>
                  <a:srgbClr val="262626"/>
                </a:solidFill>
                <a:latin typeface="Times New Roman"/>
                <a:cs typeface="Times New Roman"/>
              </a:rPr>
              <a:t>roku </a:t>
            </a:r>
            <a:r>
              <a:rPr sz="784" spc="3" dirty="0">
                <a:solidFill>
                  <a:srgbClr val="262626"/>
                </a:solidFill>
                <a:latin typeface="Times New Roman"/>
                <a:cs typeface="Times New Roman"/>
              </a:rPr>
              <a:t>zycia </a:t>
            </a:r>
            <a:r>
              <a:rPr sz="784" spc="-58" dirty="0">
                <a:solidFill>
                  <a:srgbClr val="262626"/>
                </a:solidFill>
                <a:latin typeface="Times New Roman"/>
                <a:cs typeface="Times New Roman"/>
              </a:rPr>
              <a:t>wymagaj&lt;}-cy </a:t>
            </a:r>
            <a:r>
              <a:rPr sz="784" spc="7" dirty="0">
                <a:solidFill>
                  <a:srgbClr val="262626"/>
                </a:solidFill>
                <a:latin typeface="Times New Roman"/>
                <a:cs typeface="Times New Roman"/>
              </a:rPr>
              <a:t>takiej  </a:t>
            </a:r>
            <a:r>
              <a:rPr sz="784" spc="10" dirty="0">
                <a:solidFill>
                  <a:srgbClr val="262626"/>
                </a:solidFill>
                <a:latin typeface="Times New Roman"/>
                <a:cs typeface="Times New Roman"/>
              </a:rPr>
              <a:t>opieki </a:t>
            </a:r>
            <a:r>
              <a:rPr sz="784" spc="-68" dirty="0">
                <a:solidFill>
                  <a:srgbClr val="262626"/>
                </a:solidFill>
                <a:latin typeface="Times New Roman"/>
                <a:cs typeface="Times New Roman"/>
              </a:rPr>
              <a:t>trafiaj&lt;}- </a:t>
            </a:r>
            <a:r>
              <a:rPr sz="784" spc="17" dirty="0">
                <a:solidFill>
                  <a:srgbClr val="262626"/>
                </a:solidFill>
                <a:latin typeface="Times New Roman"/>
                <a:cs typeface="Times New Roman"/>
              </a:rPr>
              <a:t>do </a:t>
            </a:r>
            <a:r>
              <a:rPr sz="784" spc="10" dirty="0">
                <a:solidFill>
                  <a:srgbClr val="262626"/>
                </a:solidFill>
                <a:latin typeface="Times New Roman"/>
                <a:cs typeface="Times New Roman"/>
              </a:rPr>
              <a:t>hospicjum</a:t>
            </a:r>
            <a:r>
              <a:rPr sz="784" spc="24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784" spc="7" dirty="0">
                <a:solidFill>
                  <a:srgbClr val="262626"/>
                </a:solidFill>
                <a:latin typeface="Times New Roman"/>
                <a:cs typeface="Times New Roman"/>
              </a:rPr>
              <a:t>JPII.</a:t>
            </a:r>
            <a:endParaRPr sz="784" dirty="0">
              <a:latin typeface="Times New Roman"/>
              <a:cs typeface="Times New Roman"/>
            </a:endParaRPr>
          </a:p>
          <a:p>
            <a:pPr marL="8659" marR="303926" indent="866" algn="just">
              <a:lnSpc>
                <a:spcPct val="114900"/>
              </a:lnSpc>
              <a:spcBef>
                <a:spcPts val="689"/>
              </a:spcBef>
            </a:pPr>
            <a:r>
              <a:rPr sz="784" spc="7" dirty="0">
                <a:solidFill>
                  <a:srgbClr val="262626"/>
                </a:solidFill>
                <a:latin typeface="Times New Roman"/>
                <a:cs typeface="Times New Roman"/>
              </a:rPr>
              <a:t>Hospicjum </a:t>
            </a:r>
            <a:r>
              <a:rPr sz="784" spc="17" dirty="0">
                <a:solidFill>
                  <a:srgbClr val="262626"/>
                </a:solidFill>
                <a:latin typeface="Times New Roman"/>
                <a:cs typeface="Times New Roman"/>
              </a:rPr>
              <a:t>to </a:t>
            </a:r>
            <a:r>
              <a:rPr sz="784" spc="10" dirty="0">
                <a:solidFill>
                  <a:srgbClr val="262626"/>
                </a:solidFill>
                <a:latin typeface="Times New Roman"/>
                <a:cs typeface="Times New Roman"/>
              </a:rPr>
              <a:t>zostalo </a:t>
            </a:r>
            <a:r>
              <a:rPr sz="784" spc="3" dirty="0">
                <a:solidFill>
                  <a:srgbClr val="262626"/>
                </a:solidFill>
                <a:latin typeface="Times New Roman"/>
                <a:cs typeface="Times New Roman"/>
              </a:rPr>
              <a:t>zalozone </a:t>
            </a:r>
            <a:r>
              <a:rPr sz="784" dirty="0">
                <a:solidFill>
                  <a:srgbClr val="262626"/>
                </a:solidFill>
                <a:latin typeface="Times New Roman"/>
                <a:cs typeface="Times New Roman"/>
              </a:rPr>
              <a:t>i </a:t>
            </a:r>
            <a:r>
              <a:rPr sz="784" spc="10" dirty="0">
                <a:solidFill>
                  <a:srgbClr val="262626"/>
                </a:solidFill>
                <a:latin typeface="Times New Roman"/>
                <a:cs typeface="Times New Roman"/>
              </a:rPr>
              <a:t>jest prowadzone </a:t>
            </a:r>
            <a:r>
              <a:rPr sz="784" spc="17" dirty="0">
                <a:solidFill>
                  <a:srgbClr val="262626"/>
                </a:solidFill>
                <a:latin typeface="Times New Roman"/>
                <a:cs typeface="Times New Roman"/>
              </a:rPr>
              <a:t>przez </a:t>
            </a:r>
            <a:r>
              <a:rPr sz="784" spc="14" dirty="0">
                <a:solidFill>
                  <a:srgbClr val="262626"/>
                </a:solidFill>
                <a:latin typeface="Times New Roman"/>
                <a:cs typeface="Times New Roman"/>
              </a:rPr>
              <a:t>Salwatorianskie </a:t>
            </a:r>
            <a:r>
              <a:rPr sz="784" spc="10" dirty="0">
                <a:solidFill>
                  <a:srgbClr val="262626"/>
                </a:solidFill>
                <a:latin typeface="Times New Roman"/>
                <a:cs typeface="Times New Roman"/>
              </a:rPr>
              <a:t>Stowarzyszenie  </a:t>
            </a:r>
            <a:r>
              <a:rPr sz="784" spc="7" dirty="0">
                <a:solidFill>
                  <a:srgbClr val="262626"/>
                </a:solidFill>
                <a:latin typeface="Times New Roman"/>
                <a:cs typeface="Times New Roman"/>
              </a:rPr>
              <a:t>Hospicyjne. </a:t>
            </a:r>
            <a:r>
              <a:rPr sz="784" spc="14" dirty="0">
                <a:solidFill>
                  <a:srgbClr val="262626"/>
                </a:solidFill>
                <a:latin typeface="Times New Roman"/>
                <a:cs typeface="Times New Roman"/>
              </a:rPr>
              <a:t>Budowa </a:t>
            </a:r>
            <a:r>
              <a:rPr sz="784" spc="3" dirty="0">
                <a:solidFill>
                  <a:srgbClr val="262626"/>
                </a:solidFill>
                <a:latin typeface="Times New Roman"/>
                <a:cs typeface="Times New Roman"/>
              </a:rPr>
              <a:t>trwala </a:t>
            </a:r>
            <a:r>
              <a:rPr sz="784" spc="27" dirty="0">
                <a:solidFill>
                  <a:srgbClr val="262626"/>
                </a:solidFill>
                <a:latin typeface="Times New Roman"/>
                <a:cs typeface="Times New Roman"/>
              </a:rPr>
              <a:t>12 </a:t>
            </a:r>
            <a:r>
              <a:rPr sz="784" spc="7" dirty="0">
                <a:solidFill>
                  <a:srgbClr val="262626"/>
                </a:solidFill>
                <a:latin typeface="Times New Roman"/>
                <a:cs typeface="Times New Roman"/>
              </a:rPr>
              <a:t>lat. </a:t>
            </a:r>
            <a:r>
              <a:rPr sz="784" spc="10" dirty="0">
                <a:solidFill>
                  <a:srgbClr val="262626"/>
                </a:solidFill>
                <a:latin typeface="Times New Roman"/>
                <a:cs typeface="Times New Roman"/>
              </a:rPr>
              <a:t>Kiedy Bielsko </a:t>
            </a:r>
            <a:r>
              <a:rPr sz="784" spc="14" dirty="0">
                <a:solidFill>
                  <a:srgbClr val="262626"/>
                </a:solidFill>
                <a:latin typeface="Times New Roman"/>
                <a:cs typeface="Times New Roman"/>
              </a:rPr>
              <a:t>doczeka </a:t>
            </a:r>
            <a:r>
              <a:rPr sz="784" spc="-10" dirty="0">
                <a:solidFill>
                  <a:srgbClr val="262626"/>
                </a:solidFill>
                <a:latin typeface="Times New Roman"/>
                <a:cs typeface="Times New Roman"/>
              </a:rPr>
              <a:t>siy </a:t>
            </a:r>
            <a:r>
              <a:rPr sz="784" spc="10" dirty="0">
                <a:solidFill>
                  <a:srgbClr val="262626"/>
                </a:solidFill>
                <a:latin typeface="Times New Roman"/>
                <a:cs typeface="Times New Roman"/>
              </a:rPr>
              <a:t>hospicjum dla </a:t>
            </a:r>
            <a:r>
              <a:rPr sz="784" spc="7" dirty="0">
                <a:solidFill>
                  <a:srgbClr val="262626"/>
                </a:solidFill>
                <a:latin typeface="Times New Roman"/>
                <a:cs typeface="Times New Roman"/>
              </a:rPr>
              <a:t>dzieci - </a:t>
            </a:r>
            <a:r>
              <a:rPr sz="784" spc="10" dirty="0">
                <a:solidFill>
                  <a:srgbClr val="262626"/>
                </a:solidFill>
                <a:latin typeface="Times New Roman"/>
                <a:cs typeface="Times New Roman"/>
              </a:rPr>
              <a:t>nie  </a:t>
            </a:r>
            <a:r>
              <a:rPr sz="784" spc="7" dirty="0">
                <a:solidFill>
                  <a:srgbClr val="262626"/>
                </a:solidFill>
                <a:latin typeface="Times New Roman"/>
                <a:cs typeface="Times New Roman"/>
              </a:rPr>
              <a:t>wiadomo, </a:t>
            </a:r>
            <a:r>
              <a:rPr sz="784" spc="10" dirty="0">
                <a:solidFill>
                  <a:srgbClr val="262626"/>
                </a:solidFill>
                <a:latin typeface="Times New Roman"/>
                <a:cs typeface="Times New Roman"/>
              </a:rPr>
              <a:t>dlatego prosimy </a:t>
            </a:r>
            <a:r>
              <a:rPr sz="784" spc="34" dirty="0">
                <a:solidFill>
                  <a:srgbClr val="262626"/>
                </a:solidFill>
                <a:latin typeface="Times New Roman"/>
                <a:cs typeface="Times New Roman"/>
              </a:rPr>
              <a:t>o </a:t>
            </a:r>
            <a:r>
              <a:rPr sz="784" spc="10" dirty="0">
                <a:solidFill>
                  <a:srgbClr val="262626"/>
                </a:solidFill>
                <a:latin typeface="Times New Roman"/>
                <a:cs typeface="Times New Roman"/>
              </a:rPr>
              <a:t>wsparcie </a:t>
            </a:r>
            <a:r>
              <a:rPr sz="784" spc="-55" dirty="0">
                <a:solidFill>
                  <a:srgbClr val="262626"/>
                </a:solidFill>
                <a:latin typeface="Times New Roman"/>
                <a:cs typeface="Times New Roman"/>
              </a:rPr>
              <a:t>istniej&lt;}-cej </a:t>
            </a:r>
            <a:r>
              <a:rPr sz="784" spc="20" dirty="0">
                <a:solidFill>
                  <a:srgbClr val="262626"/>
                </a:solidFill>
                <a:latin typeface="Times New Roman"/>
                <a:cs typeface="Times New Roman"/>
              </a:rPr>
              <a:t>juz</a:t>
            </a:r>
            <a:r>
              <a:rPr sz="784" spc="61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784" spc="10" dirty="0">
                <a:solidFill>
                  <a:srgbClr val="262626"/>
                </a:solidFill>
                <a:latin typeface="Times New Roman"/>
                <a:cs typeface="Times New Roman"/>
              </a:rPr>
              <a:t>plac6wki.</a:t>
            </a:r>
            <a:endParaRPr sz="784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008759" y="4822902"/>
            <a:ext cx="1867766" cy="129418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784" spc="14" dirty="0">
                <a:solidFill>
                  <a:srgbClr val="262626"/>
                </a:solidFill>
                <a:latin typeface="Times New Roman"/>
                <a:cs typeface="Times New Roman"/>
              </a:rPr>
              <a:t>Z pozdrowieniami </a:t>
            </a:r>
            <a:r>
              <a:rPr sz="784" spc="37" dirty="0">
                <a:solidFill>
                  <a:srgbClr val="262626"/>
                </a:solidFill>
                <a:latin typeface="Times New Roman"/>
                <a:cs typeface="Times New Roman"/>
              </a:rPr>
              <a:t>w </a:t>
            </a:r>
            <a:r>
              <a:rPr sz="784" spc="7" dirty="0">
                <a:solidFill>
                  <a:srgbClr val="262626"/>
                </a:solidFill>
                <a:latin typeface="Times New Roman"/>
                <a:cs typeface="Times New Roman"/>
              </a:rPr>
              <a:t>Chrystusie </a:t>
            </a:r>
            <a:r>
              <a:rPr sz="784" spc="3" dirty="0">
                <a:solidFill>
                  <a:srgbClr val="262626"/>
                </a:solidFill>
                <a:latin typeface="Times New Roman"/>
                <a:cs typeface="Times New Roman"/>
              </a:rPr>
              <a:t>Zbawicielu;</a:t>
            </a:r>
            <a:endParaRPr sz="784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715037" y="5416075"/>
            <a:ext cx="1643063" cy="431936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13421">
              <a:lnSpc>
                <a:spcPts val="1797"/>
              </a:lnSpc>
              <a:spcBef>
                <a:spcPts val="68"/>
              </a:spcBef>
            </a:pPr>
            <a:r>
              <a:rPr sz="1568" i="1" spc="-61" dirty="0">
                <a:solidFill>
                  <a:srgbClr val="9585CD"/>
                </a:solidFill>
                <a:latin typeface="Arial"/>
                <a:cs typeface="Arial"/>
              </a:rPr>
              <a:t>-Ii</a:t>
            </a:r>
            <a:r>
              <a:rPr sz="1295" i="1" spc="-61" dirty="0">
                <a:solidFill>
                  <a:srgbClr val="9585CD"/>
                </a:solidFill>
                <a:latin typeface="Times New Roman"/>
                <a:cs typeface="Times New Roman"/>
              </a:rPr>
              <a:t>Qv-1r </a:t>
            </a:r>
            <a:r>
              <a:rPr sz="1432" i="1" spc="-150" dirty="0">
                <a:solidFill>
                  <a:srgbClr val="9585CD"/>
                </a:solidFill>
                <a:latin typeface="Times New Roman"/>
                <a:cs typeface="Times New Roman"/>
              </a:rPr>
              <a:t>-lb-lci!J\'</a:t>
            </a:r>
            <a:r>
              <a:rPr sz="1432" i="1" spc="-72" dirty="0">
                <a:solidFill>
                  <a:srgbClr val="9585CD"/>
                </a:solidFill>
                <a:latin typeface="Times New Roman"/>
                <a:cs typeface="Times New Roman"/>
              </a:rPr>
              <a:t> </a:t>
            </a:r>
            <a:r>
              <a:rPr sz="716" i="1" spc="-95" dirty="0">
                <a:solidFill>
                  <a:srgbClr val="9585CD"/>
                </a:solidFill>
                <a:latin typeface="Arial"/>
                <a:cs typeface="Arial"/>
              </a:rPr>
              <a:t>J)</a:t>
            </a:r>
            <a:endParaRPr sz="716">
              <a:latin typeface="Arial"/>
              <a:cs typeface="Arial"/>
            </a:endParaRPr>
          </a:p>
          <a:p>
            <a:pPr marL="8659">
              <a:lnSpc>
                <a:spcPts val="1469"/>
              </a:lnSpc>
              <a:tabLst>
                <a:tab pos="206514" algn="l"/>
                <a:tab pos="587071" algn="l"/>
              </a:tabLst>
            </a:pPr>
            <a:r>
              <a:rPr sz="886" i="1" spc="-156" dirty="0">
                <a:solidFill>
                  <a:srgbClr val="9585CD"/>
                </a:solidFill>
                <a:latin typeface="Times New Roman"/>
                <a:cs typeface="Times New Roman"/>
              </a:rPr>
              <a:t>Gr	</a:t>
            </a:r>
            <a:r>
              <a:rPr sz="989" i="1" spc="130" dirty="0">
                <a:solidFill>
                  <a:srgbClr val="9585CD"/>
                </a:solidFill>
                <a:latin typeface="Times New Roman"/>
                <a:cs typeface="Times New Roman"/>
              </a:rPr>
              <a:t>s-1-	</a:t>
            </a:r>
            <a:r>
              <a:rPr sz="1261" i="1" spc="211" dirty="0">
                <a:solidFill>
                  <a:srgbClr val="9585CD"/>
                </a:solidFill>
                <a:latin typeface="Times New Roman"/>
                <a:cs typeface="Times New Roman"/>
              </a:rPr>
              <a:t>s-lk </a:t>
            </a:r>
            <a:r>
              <a:rPr sz="1295" i="1" spc="211" dirty="0">
                <a:solidFill>
                  <a:srgbClr val="9585CD"/>
                </a:solidFill>
                <a:latin typeface="Times New Roman"/>
                <a:cs typeface="Times New Roman"/>
              </a:rPr>
              <a:t>s- </a:t>
            </a:r>
            <a:r>
              <a:rPr sz="1295" i="1" spc="205" dirty="0">
                <a:solidFill>
                  <a:srgbClr val="9585CD"/>
                </a:solidFill>
                <a:latin typeface="Times New Roman"/>
                <a:cs typeface="Times New Roman"/>
              </a:rPr>
              <a:t>·J!</a:t>
            </a:r>
            <a:r>
              <a:rPr sz="1295" i="1" spc="-239" dirty="0">
                <a:solidFill>
                  <a:srgbClr val="9585CD"/>
                </a:solidFill>
                <a:latin typeface="Times New Roman"/>
                <a:cs typeface="Times New Roman"/>
              </a:rPr>
              <a:t> </a:t>
            </a:r>
            <a:r>
              <a:rPr sz="955" spc="-259" dirty="0">
                <a:solidFill>
                  <a:srgbClr val="9585CD"/>
                </a:solidFill>
                <a:latin typeface="Times New Roman"/>
                <a:cs typeface="Times New Roman"/>
              </a:rPr>
              <a:t>CXJJ</a:t>
            </a:r>
            <a:endParaRPr sz="955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0403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pl-PL" dirty="0"/>
              <a:t>Hospicjum stacjonarne św. Jana Pawła II w Bielsku-Białej przy ul. Zdrojowej 10 wybudowała grupa społeczników, głównie nauczycieli, którzy połączyli się w Salwatoriańskie Stowarzyszenie Hospicyjne. Stowarzyszenie powstało z inicjatywy Grażyny Chorąży, która po swoich doświadczeniach z chorobą nowotworową chciała pomóc chorym w podobnej sytuacji. W ciągu 10 lat przez składki społeczne i akcje zachęcili społeczeństwo do wybudowania hospicjum.</a:t>
            </a:r>
          </a:p>
          <a:p>
            <a:r>
              <a:rPr lang="pl-PL" dirty="0"/>
              <a:t>Hospicjum ma przygotowane 28 miejsc dla chorych. Zastosowane w nim rozwiązania są na jak najwyższym poziomie: system komunikacji pomiędzy chorym, a pielęgniarką; sanitariaty przystosowane do potrzeb obłożnie chorych, klimatyzacja, ogrzewanie podłogowe, ekologiczne źródło ciepłej wody, pokoje gościnne dla odwiedzających, ogród wokół </a:t>
            </a:r>
            <a:r>
              <a:rPr lang="pl-PL" dirty="0" smtClean="0"/>
              <a:t>budynku.</a:t>
            </a:r>
            <a:endParaRPr lang="pl-PL" dirty="0"/>
          </a:p>
          <a:p>
            <a:r>
              <a:rPr lang="pl-PL" dirty="0"/>
              <a:t>Hospicjum jest częściowo finansowane z Narodowego Fundusz Zdrowia</a:t>
            </a:r>
            <a:r>
              <a:rPr lang="pl-PL" dirty="0" smtClean="0"/>
              <a:t>.</a:t>
            </a:r>
            <a:endParaRPr lang="pl-PL" dirty="0"/>
          </a:p>
          <a:p>
            <a:r>
              <a:rPr lang="pl-PL" dirty="0" smtClean="0"/>
              <a:t>Salwatoriańskie </a:t>
            </a:r>
            <a:r>
              <a:rPr lang="pl-PL" dirty="0"/>
              <a:t>Stowarzyszenie Hospicyjne jest Organizacją Pożytku Publicznego (od 2004 r.).</a:t>
            </a:r>
            <a:br>
              <a:rPr lang="pl-PL" dirty="0"/>
            </a:br>
            <a:r>
              <a:rPr lang="pl-PL" dirty="0"/>
              <a:t>To znaczy, że:</a:t>
            </a:r>
            <a:br>
              <a:rPr lang="pl-PL" dirty="0"/>
            </a:br>
            <a:r>
              <a:rPr lang="pl-PL" dirty="0"/>
              <a:t>– nasze cele statutowe obejmują prowadzenie działalności pożytku publicznego</a:t>
            </a:r>
            <a:br>
              <a:rPr lang="pl-PL" dirty="0"/>
            </a:br>
            <a:r>
              <a:rPr lang="pl-PL" dirty="0"/>
              <a:t>– nie działamy w celu osiągnięcia zysku</a:t>
            </a:r>
            <a:br>
              <a:rPr lang="pl-PL" dirty="0"/>
            </a:br>
            <a:r>
              <a:rPr lang="pl-PL" dirty="0"/>
              <a:t>– przeznaczamy całość dochodu na realizację celów statutowych</a:t>
            </a:r>
            <a:br>
              <a:rPr lang="pl-PL" dirty="0"/>
            </a:br>
            <a:r>
              <a:rPr lang="pl-PL" dirty="0"/>
              <a:t>– podatnik może przekazać Stowarzyszeniu 1% podatku wpisując do rocznego rozliczenia podatkowego – numer KRS – </a:t>
            </a:r>
            <a:r>
              <a:rPr lang="pl-PL" dirty="0" smtClean="0"/>
              <a:t>0000213720</a:t>
            </a:r>
          </a:p>
          <a:p>
            <a:r>
              <a:rPr lang="pl-PL" u="sng" dirty="0" smtClean="0"/>
              <a:t>Hospicjum stacjonarne</a:t>
            </a:r>
            <a:r>
              <a:rPr lang="pl-PL" dirty="0" smtClean="0"/>
              <a:t>, </a:t>
            </a:r>
            <a:r>
              <a:rPr lang="pl-PL" dirty="0"/>
              <a:t>im. św. Jana Pawła II obejmuje swoją opieką chorych z rozpoznaniem (zgodnie z kontraktowaniem NFZ</a:t>
            </a:r>
            <a:r>
              <a:rPr lang="pl-PL" dirty="0" smtClean="0"/>
              <a:t>): choroba nowotworowa, owrzodzenie odleżynowe, niewydolność </a:t>
            </a:r>
            <a:r>
              <a:rPr lang="pl-PL" dirty="0"/>
              <a:t>oddechowa – </a:t>
            </a:r>
            <a:r>
              <a:rPr lang="pl-PL" dirty="0" smtClean="0"/>
              <a:t>zaawansowana, zakażenie </a:t>
            </a:r>
            <a:r>
              <a:rPr lang="pl-PL" dirty="0"/>
              <a:t>OUN wywołane wirusami </a:t>
            </a:r>
            <a:r>
              <a:rPr lang="pl-PL" dirty="0" smtClean="0"/>
              <a:t>powolnymi, choroby </a:t>
            </a:r>
            <a:r>
              <a:rPr lang="pl-PL" dirty="0"/>
              <a:t>wywołane przez wirus </a:t>
            </a:r>
            <a:r>
              <a:rPr lang="pl-PL" dirty="0" smtClean="0"/>
              <a:t>HIV, układowe </a:t>
            </a:r>
            <a:r>
              <a:rPr lang="pl-PL" dirty="0"/>
              <a:t>zaniki pierwotne zajmujące </a:t>
            </a:r>
            <a:r>
              <a:rPr lang="pl-PL" dirty="0" smtClean="0"/>
              <a:t>OUN, kardiomiopatia </a:t>
            </a:r>
            <a:r>
              <a:rPr lang="pl-PL" dirty="0"/>
              <a:t>w okresie schyłkowym</a:t>
            </a:r>
            <a:r>
              <a:rPr lang="pl-PL" dirty="0" smtClean="0"/>
              <a:t>.</a:t>
            </a:r>
          </a:p>
          <a:p>
            <a:r>
              <a:rPr lang="pl-PL" u="sng" dirty="0" smtClean="0"/>
              <a:t>Hospicjum domowe </a:t>
            </a:r>
            <a:r>
              <a:rPr lang="pl-PL" dirty="0" smtClean="0"/>
              <a:t>- </a:t>
            </a:r>
            <a:r>
              <a:rPr lang="pl-PL" dirty="0"/>
              <a:t>Do hospicjum domowego kwalifikują się chorzy z udokumentowaną, aktywną, zaawansowaną i postępującą chorobą nowotworową. Celem opieki interdyscyplinarnej jest kontrola bólu, innych objawów somatycznych, jak również łagodzenie cierpień psychicznych, duchowych, </a:t>
            </a:r>
            <a:r>
              <a:rPr lang="pl-PL" dirty="0" smtClean="0"/>
              <a:t>socjalnych. Lekarz </a:t>
            </a:r>
            <a:r>
              <a:rPr lang="pl-PL" dirty="0"/>
              <a:t>odwiedza chorego, co najmniej 2 razy w miesiącu, pielęgniarki spotykają się z chorym 2 razy w tygodniu.   W razie potrzeby wizyty odbywają się częściej. Pielęgniarki wykonują zabiegi medyczne, uczą rodzinę pielęgnacji chorego, profilaktyki przeciwodleżynowej.</a:t>
            </a:r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</p:txBody>
      </p:sp>
      <p:pic>
        <p:nvPicPr>
          <p:cNvPr id="4" name="Picture 2" descr="http://hospicjumbielsko.pl/wp-content/uploads/2016/09/LOGOsshS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735" y="540569"/>
            <a:ext cx="1195504" cy="1255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283536" y="883051"/>
            <a:ext cx="8761413" cy="706964"/>
          </a:xfrm>
        </p:spPr>
        <p:txBody>
          <a:bodyPr/>
          <a:lstStyle/>
          <a:p>
            <a:r>
              <a:rPr lang="en-US" sz="1800" b="1" dirty="0" err="1" smtClean="0"/>
              <a:t>Salwatoria</a:t>
            </a:r>
            <a:r>
              <a:rPr lang="pl-PL" sz="1800" b="1" dirty="0" smtClean="0"/>
              <a:t>ńskie Stowarzyszenie Hospicyjne, </a:t>
            </a:r>
            <a:br>
              <a:rPr lang="pl-PL" sz="1800" b="1" dirty="0" smtClean="0"/>
            </a:br>
            <a:r>
              <a:rPr lang="pl-PL" sz="1800" b="1" dirty="0" smtClean="0"/>
              <a:t>Hospicjum, im. Jana Pawła II w Bielsku Białej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63754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2650</TotalTime>
  <Words>723</Words>
  <Application>Microsoft Office PowerPoint</Application>
  <PresentationFormat>Widescreen</PresentationFormat>
  <Paragraphs>89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Century Gothic</vt:lpstr>
      <vt:lpstr>Segoe UI Emoji</vt:lpstr>
      <vt:lpstr>Tahoma</vt:lpstr>
      <vt:lpstr>Times New Roman</vt:lpstr>
      <vt:lpstr>Wingdings 3</vt:lpstr>
      <vt:lpstr>Ion Boardroom</vt:lpstr>
      <vt:lpstr>Children’s Holiday Smile 2021 Świąteczny Uśmiech Dziecka 2021</vt:lpstr>
      <vt:lpstr>Hospicjum Opatrzności Bożej Księża Orioniści w Wołominie Hospicjum Rekomendowane przez Panią Prezydentową</vt:lpstr>
      <vt:lpstr>Hospicjum Opatrzności Bożej Księża Orioniści w Wołominie</vt:lpstr>
      <vt:lpstr>Fundacja Śląskie Hospicjum dla Dzieci Świetlikowo  (środki zbierane były w 2018 r. Hospicjum zwróciło się z prośbą o ponowną zbiórkę w 2021 r.)</vt:lpstr>
      <vt:lpstr>Fundacja Śląskie Hospicjum dla Dzieci Świetlikowo  (środki zbierane były w 2018 r.)</vt:lpstr>
      <vt:lpstr>Fundacja Śląskie Hospicjum dla Dzieci Świetlikowo  (środki zbierane były w 2018 r.)</vt:lpstr>
      <vt:lpstr>Salwatoriańskie Stowarzyszenie Hospicyjne,  Hospicjum, im. Jana Pawła II w Bielsku Białej*</vt:lpstr>
      <vt:lpstr>PowerPoint Presentation</vt:lpstr>
      <vt:lpstr>Salwatoriańskie Stowarzyszenie Hospicyjne,  Hospicjum, im. Jana Pawła II w Bielsku Białej</vt:lpstr>
      <vt:lpstr>Salwatoriańskie Stowarzyszenie Hospicyjne,  Hospicjum, im. Jana Pawła II w Bielsku Białej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Children’s Holiday Smile 2020</dc:title>
  <dc:creator>Ewa Kotulska</dc:creator>
  <cp:lastModifiedBy>Ewa Kotulska</cp:lastModifiedBy>
  <cp:revision>117</cp:revision>
  <cp:lastPrinted>2021-09-09T14:01:15Z</cp:lastPrinted>
  <dcterms:created xsi:type="dcterms:W3CDTF">2020-09-03T13:16:02Z</dcterms:created>
  <dcterms:modified xsi:type="dcterms:W3CDTF">2021-11-09T16:09:43Z</dcterms:modified>
</cp:coreProperties>
</file>